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1" r:id="rId3"/>
    <p:sldId id="262" r:id="rId4"/>
    <p:sldId id="26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42F79-DEE0-46AF-B8CF-7FBEA4B8838D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FF663-555C-405D-9B86-8DE31FAF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50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6E5-5970-44F3-9676-C76082E60398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41BE-80F3-4CF8-9986-628524EA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6E5-5970-44F3-9676-C76082E60398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41BE-80F3-4CF8-9986-628524EA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6E5-5970-44F3-9676-C76082E60398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41BE-80F3-4CF8-9986-628524EA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8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6E5-5970-44F3-9676-C76082E60398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41BE-80F3-4CF8-9986-628524EA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5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6E5-5970-44F3-9676-C76082E60398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41BE-80F3-4CF8-9986-628524EA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3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6E5-5970-44F3-9676-C76082E60398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41BE-80F3-4CF8-9986-628524EA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8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6E5-5970-44F3-9676-C76082E60398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41BE-80F3-4CF8-9986-628524EA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7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6E5-5970-44F3-9676-C76082E60398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41BE-80F3-4CF8-9986-628524EA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8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6E5-5970-44F3-9676-C76082E60398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41BE-80F3-4CF8-9986-628524EA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3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6E5-5970-44F3-9676-C76082E60398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41BE-80F3-4CF8-9986-628524EA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6E5-5970-44F3-9676-C76082E60398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41BE-80F3-4CF8-9986-628524EA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0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9A6E5-5970-44F3-9676-C76082E60398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641BE-80F3-4CF8-9986-628524EA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7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 Division </a:t>
            </a:r>
            <a:r>
              <a:rPr lang="en-US" dirty="0" smtClean="0"/>
              <a:t>Standard Algorithm Lesson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572042"/>
              </p:ext>
            </p:extLst>
          </p:nvPr>
        </p:nvGraphicFramePr>
        <p:xfrm>
          <a:off x="228600" y="347338"/>
          <a:ext cx="8686800" cy="6714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257800"/>
                <a:gridCol w="2895600"/>
              </a:tblGrid>
              <a:tr h="29000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Steps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Model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Long Division</a:t>
                      </a:r>
                      <a:endParaRPr lang="en-US" sz="1200" dirty="0"/>
                    </a:p>
                  </a:txBody>
                  <a:tcPr/>
                </a:tc>
              </a:tr>
              <a:tr h="1754544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Divide: </a:t>
                      </a:r>
                    </a:p>
                    <a:p>
                      <a:r>
                        <a:rPr lang="en-US" sz="1050" dirty="0" smtClean="0"/>
                        <a:t>“How many sets of _______ (divisor) </a:t>
                      </a:r>
                    </a:p>
                    <a:p>
                      <a:r>
                        <a:rPr lang="en-US" sz="1050" dirty="0" smtClean="0"/>
                        <a:t>can be pulled from ________ (dividend)”</a:t>
                      </a:r>
                    </a:p>
                    <a:p>
                      <a:pPr marL="0" indent="0">
                        <a:buNone/>
                      </a:pPr>
                      <a:endParaRPr lang="en-US" sz="12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1200" b="1" dirty="0" smtClean="0"/>
                        <a:t>Multiply: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800" dirty="0" smtClean="0"/>
                        <a:t>“ _______ sets of ________ (divisor) equals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800" dirty="0" smtClean="0"/>
                        <a:t> the number I subtract.”</a:t>
                      </a:r>
                    </a:p>
                    <a:p>
                      <a:pPr marL="0" indent="0">
                        <a:buNone/>
                      </a:pPr>
                      <a:endParaRPr lang="en-US" sz="1000" dirty="0" smtClean="0"/>
                    </a:p>
                    <a:p>
                      <a:pPr marL="0" indent="0">
                        <a:buNone/>
                      </a:pPr>
                      <a:r>
                        <a:rPr lang="en-US" sz="1200" b="1" dirty="0" smtClean="0"/>
                        <a:t>Subtract: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dirty="0" smtClean="0"/>
                        <a:t>“ Lets pull out _______ from the </a:t>
                      </a:r>
                      <a:r>
                        <a:rPr lang="en-US" sz="900" dirty="0" smtClean="0"/>
                        <a:t>dividend</a:t>
                      </a:r>
                      <a:endParaRPr lang="en-US" sz="900" dirty="0" smtClean="0"/>
                    </a:p>
                    <a:p>
                      <a:pPr marL="0" indent="0">
                        <a:buNone/>
                      </a:pPr>
                      <a:r>
                        <a:rPr lang="en-US" sz="900" dirty="0" smtClean="0"/>
                        <a:t> we are working with</a:t>
                      </a: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3305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Bring down:</a:t>
                      </a:r>
                    </a:p>
                    <a:p>
                      <a:r>
                        <a:rPr lang="en-US" sz="1050" dirty="0" smtClean="0"/>
                        <a:t>“ Bring down the next place value.”</a:t>
                      </a:r>
                    </a:p>
                    <a:p>
                      <a:endParaRPr lang="en-US" sz="1050" dirty="0" smtClean="0"/>
                    </a:p>
                    <a:p>
                      <a:r>
                        <a:rPr lang="en-US" sz="1400" b="1" dirty="0" smtClean="0"/>
                        <a:t>Divide: </a:t>
                      </a:r>
                    </a:p>
                    <a:p>
                      <a:r>
                        <a:rPr lang="en-US" sz="1050" dirty="0" smtClean="0"/>
                        <a:t>“How many sets of _______ (divisor) </a:t>
                      </a:r>
                    </a:p>
                    <a:p>
                      <a:r>
                        <a:rPr lang="en-US" sz="1050" dirty="0" smtClean="0"/>
                        <a:t>can be pulled from ________ (dividend)”</a:t>
                      </a:r>
                    </a:p>
                    <a:p>
                      <a:pPr marL="0" indent="0">
                        <a:buNone/>
                      </a:pPr>
                      <a:endParaRPr lang="en-US" sz="12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1200" b="1" dirty="0" smtClean="0"/>
                        <a:t>Multiply: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800" dirty="0" smtClean="0"/>
                        <a:t>“ _______ sets of ________ (divisor) equals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800" dirty="0" smtClean="0"/>
                        <a:t> the number I subtract.”</a:t>
                      </a:r>
                    </a:p>
                    <a:p>
                      <a:pPr marL="0" indent="0">
                        <a:buNone/>
                      </a:pPr>
                      <a:endParaRPr lang="en-US" sz="1000" dirty="0" smtClean="0"/>
                    </a:p>
                    <a:p>
                      <a:pPr marL="0" indent="0">
                        <a:buNone/>
                      </a:pPr>
                      <a:r>
                        <a:rPr lang="en-US" sz="1200" b="1" dirty="0" smtClean="0"/>
                        <a:t>Subtract: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dirty="0" smtClean="0"/>
                        <a:t>“ Lets pull out _______ from the </a:t>
                      </a:r>
                      <a:r>
                        <a:rPr lang="en-US" sz="900" dirty="0" smtClean="0"/>
                        <a:t>dividend</a:t>
                      </a:r>
                      <a:endParaRPr lang="en-US" sz="900" dirty="0" smtClean="0"/>
                    </a:p>
                    <a:p>
                      <a:pPr marL="0" indent="0">
                        <a:buNone/>
                      </a:pPr>
                      <a:r>
                        <a:rPr lang="en-US" sz="900" dirty="0" smtClean="0"/>
                        <a:t> we are working with</a:t>
                      </a: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3305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Bring down: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Bring down the next place value.”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Divide: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“How many sets of _______ (divisor)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can be pulled from ________ (dividend)”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Multiply: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_______ sets of ________ (divisor) equals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the number I subtract.”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Subtract: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Lets pull out _______ from the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dividend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 are working with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-281531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95000"/>
                  </a:schemeClr>
                </a:solidFill>
              </a:rPr>
              <a:t>Mill Elementary has 3 times as many students as Hall Elementary. If Mill has 882 students, about how many students attend Hall? 	</a:t>
            </a:r>
            <a:r>
              <a:rPr lang="en-US" sz="1400" b="1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sz="1400" b="1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018" y="747891"/>
            <a:ext cx="157162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034" y="2829217"/>
            <a:ext cx="2514600" cy="1631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Group 39"/>
          <p:cNvGrpSpPr/>
          <p:nvPr/>
        </p:nvGrpSpPr>
        <p:grpSpPr>
          <a:xfrm>
            <a:off x="6536596" y="2848511"/>
            <a:ext cx="1747067" cy="1950959"/>
            <a:chOff x="6536596" y="2848511"/>
            <a:chExt cx="1747067" cy="1950959"/>
          </a:xfrm>
        </p:grpSpPr>
        <p:grpSp>
          <p:nvGrpSpPr>
            <p:cNvPr id="39" name="Group 38"/>
            <p:cNvGrpSpPr/>
            <p:nvPr/>
          </p:nvGrpSpPr>
          <p:grpSpPr>
            <a:xfrm>
              <a:off x="6540201" y="2848511"/>
              <a:ext cx="1743462" cy="1806053"/>
              <a:chOff x="6362328" y="2994547"/>
              <a:chExt cx="1743462" cy="1806053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6362328" y="3251579"/>
                <a:ext cx="1743462" cy="1549021"/>
                <a:chOff x="6348484" y="1371600"/>
                <a:chExt cx="1869705" cy="1752600"/>
              </a:xfrm>
            </p:grpSpPr>
            <p:pic>
              <p:nvPicPr>
                <p:cNvPr id="15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48484" y="1371600"/>
                  <a:ext cx="1869705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6" name="TextBox 15"/>
                <p:cNvSpPr txBox="1"/>
                <p:nvPr/>
              </p:nvSpPr>
              <p:spPr>
                <a:xfrm>
                  <a:off x="6705600" y="1752600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8   8   2</a:t>
                  </a:r>
                  <a:endParaRPr lang="en-US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348484" y="1752600"/>
                  <a:ext cx="35711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6679409" y="3003548"/>
                <a:ext cx="33099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2</a:t>
                </a:r>
              </a:p>
              <a:p>
                <a:r>
                  <a:rPr lang="en-US" sz="1400" dirty="0"/>
                  <a:t>h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964125" y="3003548"/>
                <a:ext cx="3150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9</a:t>
                </a:r>
              </a:p>
              <a:p>
                <a:r>
                  <a:rPr lang="en-US" sz="1400" dirty="0" smtClean="0"/>
                  <a:t>t</a:t>
                </a:r>
                <a:endParaRPr lang="en-US" sz="14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236333" y="2994547"/>
                <a:ext cx="3150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  <a:p>
                <a:r>
                  <a:rPr lang="en-US" sz="1400" dirty="0" smtClean="0"/>
                  <a:t>o</a:t>
                </a:r>
                <a:endParaRPr lang="en-US" sz="14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530518" y="3841423"/>
                <a:ext cx="4833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-  </a:t>
                </a:r>
                <a:r>
                  <a:rPr lang="en-US" b="1" u="sng" dirty="0" smtClean="0">
                    <a:solidFill>
                      <a:srgbClr val="00B050"/>
                    </a:solidFill>
                  </a:rPr>
                  <a:t>6</a:t>
                </a:r>
              </a:p>
              <a:p>
                <a:r>
                  <a:rPr lang="en-US" dirty="0" smtClean="0">
                    <a:solidFill>
                      <a:srgbClr val="00B050"/>
                    </a:solidFill>
                  </a:rPr>
                  <a:t>  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2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>
                <a:off x="7121660" y="3901172"/>
                <a:ext cx="1" cy="249834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6964125" y="4102415"/>
                <a:ext cx="3425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8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6536596" y="4153139"/>
              <a:ext cx="1035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>
                  <a:solidFill>
                    <a:srgbClr val="C00000"/>
                  </a:solidFill>
                </a:rPr>
                <a:t>   -  2   7</a:t>
              </a:r>
            </a:p>
            <a:p>
              <a:r>
                <a:rPr lang="en-US" b="1" dirty="0">
                  <a:solidFill>
                    <a:srgbClr val="C00000"/>
                  </a:solidFill>
                </a:rPr>
                <a:t> </a:t>
              </a:r>
              <a:r>
                <a:rPr lang="en-US" b="1" dirty="0" smtClean="0">
                  <a:solidFill>
                    <a:srgbClr val="C00000"/>
                  </a:solidFill>
                </a:rPr>
                <a:t>     0    1 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476348" y="680682"/>
            <a:ext cx="1869705" cy="1956375"/>
            <a:chOff x="6476348" y="680682"/>
            <a:chExt cx="1869705" cy="1956375"/>
          </a:xfrm>
        </p:grpSpPr>
        <p:sp>
          <p:nvSpPr>
            <p:cNvPr id="26" name="TextBox 25"/>
            <p:cNvSpPr txBox="1"/>
            <p:nvPr/>
          </p:nvSpPr>
          <p:spPr>
            <a:xfrm>
              <a:off x="6695331" y="1199866"/>
              <a:ext cx="3150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2</a:t>
              </a:r>
            </a:p>
            <a:p>
              <a:r>
                <a:rPr lang="en-US" sz="1400" dirty="0"/>
                <a:t>h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89343" y="1175982"/>
              <a:ext cx="3150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rgbClr val="C00000"/>
                </a:solidFill>
              </a:endParaRPr>
            </a:p>
            <a:p>
              <a:r>
                <a:rPr lang="en-US" sz="1400" dirty="0" smtClean="0"/>
                <a:t>t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10065" y="1199866"/>
              <a:ext cx="3150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  <a:p>
              <a:r>
                <a:rPr lang="en-US" sz="1400" dirty="0" smtClean="0"/>
                <a:t>o</a:t>
              </a:r>
              <a:endParaRPr lang="en-US" sz="1400" dirty="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6476348" y="884457"/>
              <a:ext cx="1869705" cy="1752600"/>
              <a:chOff x="6348484" y="1371600"/>
              <a:chExt cx="1869705" cy="175260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348484" y="1371600"/>
                <a:ext cx="1869705" cy="1752600"/>
                <a:chOff x="6348484" y="1371600"/>
                <a:chExt cx="1869705" cy="1752600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48484" y="1371600"/>
                  <a:ext cx="1869705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8" name="TextBox 7"/>
                <p:cNvSpPr txBox="1"/>
                <p:nvPr/>
              </p:nvSpPr>
              <p:spPr>
                <a:xfrm>
                  <a:off x="6705600" y="1752600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8   8   2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6348484" y="1752600"/>
                  <a:ext cx="35711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6511667" y="1996559"/>
                <a:ext cx="4833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-  </a:t>
                </a:r>
                <a:r>
                  <a:rPr lang="en-US" b="1" u="sng" dirty="0" smtClean="0">
                    <a:solidFill>
                      <a:srgbClr val="00B050"/>
                    </a:solidFill>
                  </a:rPr>
                  <a:t>6</a:t>
                </a:r>
              </a:p>
              <a:p>
                <a:r>
                  <a:rPr lang="en-US" b="1" dirty="0" smtClean="0"/>
                  <a:t>   2</a:t>
                </a:r>
                <a:endParaRPr lang="en-US" b="1" dirty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6815886" y="680682"/>
              <a:ext cx="3309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2</a:t>
              </a:r>
            </a:p>
            <a:p>
              <a:r>
                <a:rPr lang="en-US" sz="1400" dirty="0"/>
                <a:t>h</a:t>
              </a:r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267" y="4814279"/>
            <a:ext cx="138112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0" name="Group 59"/>
          <p:cNvGrpSpPr/>
          <p:nvPr/>
        </p:nvGrpSpPr>
        <p:grpSpPr>
          <a:xfrm>
            <a:off x="6536596" y="4805278"/>
            <a:ext cx="1747067" cy="2175385"/>
            <a:chOff x="6536596" y="4805278"/>
            <a:chExt cx="1747067" cy="2175385"/>
          </a:xfrm>
        </p:grpSpPr>
        <p:grpSp>
          <p:nvGrpSpPr>
            <p:cNvPr id="45" name="Group 44"/>
            <p:cNvGrpSpPr/>
            <p:nvPr/>
          </p:nvGrpSpPr>
          <p:grpSpPr>
            <a:xfrm>
              <a:off x="6536596" y="4805278"/>
              <a:ext cx="1747067" cy="1950959"/>
              <a:chOff x="6536596" y="2848511"/>
              <a:chExt cx="1747067" cy="1950959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6540201" y="2848511"/>
                <a:ext cx="1743462" cy="1806053"/>
                <a:chOff x="6362328" y="2994547"/>
                <a:chExt cx="1743462" cy="1806053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6362328" y="3251579"/>
                  <a:ext cx="1743462" cy="1549021"/>
                  <a:chOff x="6348484" y="1371600"/>
                  <a:chExt cx="1869705" cy="1752600"/>
                </a:xfrm>
              </p:grpSpPr>
              <p:pic>
                <p:nvPicPr>
                  <p:cNvPr id="55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48484" y="1371600"/>
                    <a:ext cx="1869705" cy="17526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6705600" y="1752600"/>
                    <a:ext cx="914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8   8   2</a:t>
                    </a:r>
                    <a:endParaRPr lang="en-US" dirty="0"/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6348484" y="1752600"/>
                    <a:ext cx="35711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p:txBody>
              </p:sp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6679409" y="3003548"/>
                  <a:ext cx="33099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B050"/>
                      </a:solidFill>
                    </a:rPr>
                    <a:t>2</a:t>
                  </a:r>
                </a:p>
                <a:p>
                  <a:r>
                    <a:rPr lang="en-US" sz="1400" dirty="0"/>
                    <a:t>h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964125" y="3003548"/>
                  <a:ext cx="31506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C00000"/>
                      </a:solidFill>
                    </a:rPr>
                    <a:t>9</a:t>
                  </a:r>
                </a:p>
                <a:p>
                  <a:r>
                    <a:rPr lang="en-US" sz="1400" dirty="0" smtClean="0"/>
                    <a:t>t</a:t>
                  </a:r>
                  <a:endParaRPr lang="en-US" sz="1400" dirty="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7236333" y="2994547"/>
                  <a:ext cx="31506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 smtClean="0">
                    <a:solidFill>
                      <a:schemeClr val="tx2">
                        <a:lumMod val="40000"/>
                        <a:lumOff val="60000"/>
                      </a:schemeClr>
                    </a:solidFill>
                  </a:endParaRPr>
                </a:p>
                <a:p>
                  <a:r>
                    <a:rPr lang="en-US" sz="1400" dirty="0" smtClean="0"/>
                    <a:t>o</a:t>
                  </a:r>
                  <a:endParaRPr lang="en-US" sz="1400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6530518" y="3841423"/>
                  <a:ext cx="48335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u="sng" dirty="0" smtClean="0"/>
                    <a:t>-  </a:t>
                  </a:r>
                  <a:r>
                    <a:rPr lang="en-US" b="1" u="sng" dirty="0" smtClean="0">
                      <a:solidFill>
                        <a:srgbClr val="00B050"/>
                      </a:solidFill>
                    </a:rPr>
                    <a:t>6</a:t>
                  </a:r>
                </a:p>
                <a:p>
                  <a:r>
                    <a:rPr lang="en-US" dirty="0" smtClean="0">
                      <a:solidFill>
                        <a:srgbClr val="00B050"/>
                      </a:solidFill>
                    </a:rPr>
                    <a:t>   </a:t>
                  </a:r>
                  <a:r>
                    <a:rPr lang="en-US" b="1" dirty="0" smtClean="0">
                      <a:solidFill>
                        <a:srgbClr val="C00000"/>
                      </a:solidFill>
                    </a:rPr>
                    <a:t>2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7121660" y="3901172"/>
                  <a:ext cx="1" cy="249834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TextBox 53"/>
                <p:cNvSpPr txBox="1"/>
                <p:nvPr/>
              </p:nvSpPr>
              <p:spPr>
                <a:xfrm>
                  <a:off x="6964125" y="4102415"/>
                  <a:ext cx="34252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8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47" name="TextBox 46"/>
              <p:cNvSpPr txBox="1"/>
              <p:nvPr/>
            </p:nvSpPr>
            <p:spPr>
              <a:xfrm>
                <a:off x="6536596" y="4153139"/>
                <a:ext cx="10351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>
                    <a:solidFill>
                      <a:srgbClr val="C00000"/>
                    </a:solidFill>
                  </a:rPr>
                  <a:t>   -  2   7</a:t>
                </a:r>
              </a:p>
              <a:p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     0    </a:t>
                </a:r>
                <a:r>
                  <a:rPr lang="en-US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 </a:t>
                </a:r>
                <a:endPara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7571740" y="5788229"/>
              <a:ext cx="0" cy="510256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7411932" y="6398033"/>
              <a:ext cx="330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639531" y="6611331"/>
              <a:ext cx="1103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</a:t>
              </a:r>
              <a:r>
                <a:rPr lang="en-US" b="1" u="sng" dirty="0" smtClean="0"/>
                <a:t>-       1  2</a:t>
              </a:r>
              <a:endParaRPr lang="en-US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31838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418538"/>
              </p:ext>
            </p:extLst>
          </p:nvPr>
        </p:nvGraphicFramePr>
        <p:xfrm>
          <a:off x="152400" y="838200"/>
          <a:ext cx="8686800" cy="590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2578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Steps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 Division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Divide: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“How many sets of _______ (divisor)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can be pulled from ________ (dividend)”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Multiply: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_______ sets of ________ (divisor) equals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the number I subtract.”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Subtract: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Lets pull out _______ from the divisor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we are working with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Divide: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“How many sets of _______ (divisor)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can be pulled from ________ (dividend)”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Multiply: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_______ sets of ________ (divisor) equals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the number I subtract.”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Subtract: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Lets pull out _______ from the divisor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we are working with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Divide: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“How many sets of _______ (divisor)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can be pulled from ________ (dividend)”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Multiply: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_______ sets of ________ (divisor) equals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the number I subtract.”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Subtract: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Lets pull out _______ from the divisor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we are working with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-281531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Mill Elementary has _____ times as many students as Hall Elementary. If Mill </a:t>
            </a:r>
            <a:r>
              <a:rPr lang="en-US" sz="1800" dirty="0" err="1" smtClean="0"/>
              <a:t>has______students</a:t>
            </a:r>
            <a:r>
              <a:rPr lang="en-US" sz="1800" dirty="0" smtClean="0"/>
              <a:t>, about how many students attend Hall? 	</a:t>
            </a:r>
            <a:br>
              <a:rPr lang="en-US" sz="1800" dirty="0" smtClean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478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428590"/>
              </p:ext>
            </p:extLst>
          </p:nvPr>
        </p:nvGraphicFramePr>
        <p:xfrm>
          <a:off x="152400" y="838200"/>
          <a:ext cx="8686800" cy="590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2578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Steps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 Division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Divide: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“How many sets of _______ (divisor)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can be pulled from ________ (dividend)”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Multiply: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_______ sets of ________ (divisor) equals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the number I subtract.”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Subtract: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Lets pull out _______ from the divisor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we are working with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Divide: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“How many sets of _______ (divisor)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can be pulled from ________ (dividend)”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Multiply: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_______ sets of ________ (divisor) equals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the number I subtract.”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Subtract: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Lets pull out _______ from the divisor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we are working with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Divide: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“How many sets of _______ (divisor)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can be pulled from ________ (dividend)”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Multiply: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_______ sets of ________ (divisor) equals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the number I subtract.”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Subtract: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 Lets pull out _______ from the divisor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we are working with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-281531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Mill Elementary has 5 times as many students as Hall Elementary. If Mill has</a:t>
            </a:r>
            <a:r>
              <a:rPr lang="en-US" sz="1800" dirty="0"/>
              <a:t> 535</a:t>
            </a:r>
            <a:r>
              <a:rPr lang="en-US" sz="1800" dirty="0" smtClean="0"/>
              <a:t> students, about how many students attend Hall? 	</a:t>
            </a:r>
            <a:br>
              <a:rPr lang="en-US" sz="1800" dirty="0" smtClean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164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1535</TotalTime>
  <Words>567</Words>
  <Application>Microsoft Office PowerPoint</Application>
  <PresentationFormat>On-screen Show (4:3)</PresentationFormat>
  <Paragraphs>166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Long Division Standard Algorithm Lesson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Division Word Problem Practice</dc:title>
  <dc:creator>Mayweather, Brittany</dc:creator>
  <cp:lastModifiedBy>Mayweather, Brittany</cp:lastModifiedBy>
  <cp:revision>17</cp:revision>
  <cp:lastPrinted>2014-10-30T11:55:59Z</cp:lastPrinted>
  <dcterms:created xsi:type="dcterms:W3CDTF">2013-09-24T20:10:23Z</dcterms:created>
  <dcterms:modified xsi:type="dcterms:W3CDTF">2014-10-30T19:46:56Z</dcterms:modified>
</cp:coreProperties>
</file>