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56" r:id="rId3"/>
    <p:sldId id="257" r:id="rId4"/>
    <p:sldId id="258" r:id="rId5"/>
    <p:sldId id="264" r:id="rId6"/>
    <p:sldId id="265" r:id="rId7"/>
    <p:sldId id="266" r:id="rId8"/>
    <p:sldId id="267" r:id="rId9"/>
    <p:sldId id="262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4FEB7-2AEC-41FC-84D4-BF9F4D5BD0A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A0094-C90B-4604-9906-8615B0739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82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769D-BDA1-49A3-BAAF-16F441DAEF28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CBB84-185B-4D7B-82C1-2CC79A76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61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1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7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30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3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8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87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3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CBB84-185B-4D7B-82C1-2CC79A766F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0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3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3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0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7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130B-AEE3-4146-B21F-8079E5D83F4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FC17-3505-4214-9400-7C080996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ource.com/kidsource/content/underachieving_gifte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iQKhHs04J0" TargetMode="External"/><Relationship Id="rId5" Type="http://schemas.openxmlformats.org/officeDocument/2006/relationships/hyperlink" Target="http://www.gifted.uconn.edu/nrcgt/newsletter/spring98/sprng984.html" TargetMode="External"/><Relationship Id="rId4" Type="http://schemas.openxmlformats.org/officeDocument/2006/relationships/hyperlink" Target="http://www.det.act.gov.au/__data/assets/pdf_file/0009/587304/Gifted-Underachiever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Underachievement in Gifted Students</a:t>
            </a:r>
            <a:endParaRPr lang="en-US" dirty="0"/>
          </a:p>
        </p:txBody>
      </p:sp>
      <p:pic>
        <p:nvPicPr>
          <p:cNvPr id="1026" name="Picture 2" descr="C:\Users\e200501896\Desktop\Gifted Endorsement Class\PRESENTATION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36" y="1475509"/>
            <a:ext cx="5110162" cy="50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Underachievement in Gifted Students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4648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What is underachievement? </a:t>
            </a:r>
          </a:p>
          <a:p>
            <a:pPr algn="l"/>
            <a:endParaRPr lang="en-US" sz="2400" dirty="0" smtClean="0"/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Underachievement is most often defined as a discrepancy between a student’s performance and __________________.</a:t>
            </a:r>
            <a:endParaRPr lang="en-US" sz="2400" dirty="0"/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Underachievement is a ________________ and can change over time.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400" dirty="0" smtClean="0"/>
              <a:t>It is content-specific. Remember this when saying a student is underachieving. In what specific area is the student showing underachievement?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3650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Gifted Underachievers</a:t>
            </a:r>
            <a:br>
              <a:rPr lang="en-US" sz="3600" dirty="0" smtClean="0"/>
            </a:br>
            <a:r>
              <a:rPr lang="en-US" sz="3600" dirty="0" smtClean="0"/>
              <a:t>Type 1: The _______________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581400" cy="5181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u="sng" dirty="0" smtClean="0"/>
              <a:t>Characteristics</a:t>
            </a: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sz="2400" dirty="0"/>
              <a:t>W</a:t>
            </a:r>
            <a:r>
              <a:rPr lang="en-US" sz="2400" dirty="0" smtClean="0"/>
              <a:t>ell-behaved and conformist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chieve in schoolwork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Seek ____________ from teachers and adults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May be perfectionists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Seek order and structure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Neat, tidy bookwork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Like clear instructions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Do </a:t>
            </a:r>
            <a:r>
              <a:rPr lang="en-US" sz="2400" b="1" dirty="0" smtClean="0"/>
              <a:t>not </a:t>
            </a:r>
            <a:r>
              <a:rPr lang="en-US" sz="2400" dirty="0" smtClean="0"/>
              <a:t>take __________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May “achieve” but at levels significantly below their true ability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43055" y="1468582"/>
            <a:ext cx="3352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Needs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Self knowledge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Independent learning skills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Assertiveness skills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Creativity development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To be challenged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To take risks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To realize intelligence can be increased with effort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 smtClean="0"/>
              <a:t>Freedom to make 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115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Gifted Underachievers</a:t>
            </a:r>
            <a:br>
              <a:rPr lang="en-US" sz="3600" dirty="0" smtClean="0"/>
            </a:br>
            <a:r>
              <a:rPr lang="en-US" sz="3600" dirty="0" smtClean="0"/>
              <a:t>Type 2: The _______________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35814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Characteristics</a:t>
            </a: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Often sarcastic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Questions/challenges ___________________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Can come off as rude or arrogant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Can be unpopular with peers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Can be satisfied with being the “class clown”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6855" y="1622048"/>
            <a:ext cx="335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Needs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To connect with others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To learn flexibility, self-awareness, and ___________________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Support for creativity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Interpersonal skill practice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Affirmation of ___________________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Modeling of appropriate behavior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To have their goals respected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100" dirty="0" smtClean="0"/>
              <a:t>Coping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90775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Gifted Underachievers</a:t>
            </a:r>
            <a:br>
              <a:rPr lang="en-US" sz="3600" dirty="0" smtClean="0"/>
            </a:br>
            <a:r>
              <a:rPr lang="en-US" sz="3600" dirty="0" smtClean="0"/>
              <a:t>Type 3: The _______________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35814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Characteristics</a:t>
            </a: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sz="2400" dirty="0" smtClean="0"/>
              <a:t>Conceal ability for peer __________________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Strong belonging needs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May be insecure and anxious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May feel guilty for denying their gifts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6855" y="1622048"/>
            <a:ext cx="3352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Needs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Freedom to make ________________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Support for their abilities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Self-understanding and acceptance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To be heard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College/Career </a:t>
            </a:r>
            <a:r>
              <a:rPr lang="en-US" sz="2400" dirty="0" smtClean="0"/>
              <a:t>_________________</a:t>
            </a:r>
            <a:endParaRPr lang="en-US" sz="24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Model for life-long learning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/>
              <a:t>Reassurance</a:t>
            </a:r>
          </a:p>
          <a:p>
            <a:pPr marL="457200" indent="-457200">
              <a:buFont typeface="Arial" charset="0"/>
              <a:buChar char="•"/>
            </a:pPr>
            <a:endParaRPr lang="en-US" sz="2600" dirty="0" smtClean="0"/>
          </a:p>
          <a:p>
            <a:pPr marL="457200" indent="-4572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6696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Gifted Underachievers</a:t>
            </a:r>
            <a:br>
              <a:rPr lang="en-US" sz="3600" dirty="0" smtClean="0"/>
            </a:br>
            <a:r>
              <a:rPr lang="en-US" sz="3600" dirty="0" smtClean="0"/>
              <a:t>Type 4: The _______________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35814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Characteristics</a:t>
            </a:r>
            <a:endParaRPr lang="en-US" u="sng" dirty="0" smtClean="0"/>
          </a:p>
          <a:p>
            <a:r>
              <a:rPr lang="en-US" sz="2400" dirty="0"/>
              <a:t>Can </a:t>
            </a:r>
            <a:r>
              <a:rPr lang="en-US" sz="2400" dirty="0" smtClean="0"/>
              <a:t>be ______________ </a:t>
            </a:r>
            <a:r>
              <a:rPr lang="en-US" sz="2400" dirty="0"/>
              <a:t>and withdrawn or angry and defensive</a:t>
            </a:r>
          </a:p>
          <a:p>
            <a:r>
              <a:rPr lang="en-US" sz="2400" dirty="0"/>
              <a:t>Extremely low self-esteem</a:t>
            </a:r>
          </a:p>
          <a:p>
            <a:r>
              <a:rPr lang="en-US" sz="2400" dirty="0"/>
              <a:t>Interests may lie outside curriculum and are not valued by teachers and classmates</a:t>
            </a:r>
          </a:p>
          <a:p>
            <a:r>
              <a:rPr lang="en-US" sz="2400" dirty="0"/>
              <a:t>Low </a:t>
            </a:r>
            <a:r>
              <a:rPr lang="en-US" sz="2400" dirty="0" smtClean="0"/>
              <a:t>________________</a:t>
            </a:r>
            <a:endParaRPr lang="en-US" sz="2400" dirty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6855" y="1622048"/>
            <a:ext cx="3352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Needs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An </a:t>
            </a:r>
            <a:r>
              <a:rPr lang="en-US" sz="2500" dirty="0"/>
              <a:t>individualized </a:t>
            </a:r>
            <a:r>
              <a:rPr lang="en-US" sz="2500" dirty="0" smtClean="0"/>
              <a:t>_________________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Direction </a:t>
            </a:r>
            <a:r>
              <a:rPr lang="en-US" sz="2500" dirty="0"/>
              <a:t>and short term </a:t>
            </a:r>
            <a:r>
              <a:rPr lang="en-US" sz="2500" dirty="0" smtClean="0"/>
              <a:t>goals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Avoidance </a:t>
            </a:r>
            <a:r>
              <a:rPr lang="en-US" sz="2500" dirty="0"/>
              <a:t>of power </a:t>
            </a:r>
            <a:r>
              <a:rPr lang="en-US" sz="2500" dirty="0" smtClean="0"/>
              <a:t>struggles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An </a:t>
            </a:r>
            <a:r>
              <a:rPr lang="en-US" sz="2500" dirty="0"/>
              <a:t>alternative </a:t>
            </a:r>
            <a:r>
              <a:rPr lang="en-US" sz="2500" dirty="0" smtClean="0"/>
              <a:t>environment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Professional </a:t>
            </a:r>
            <a:r>
              <a:rPr lang="en-US" sz="2500" dirty="0"/>
              <a:t>counseling</a:t>
            </a:r>
          </a:p>
          <a:p>
            <a:pPr marL="457200" indent="-457200">
              <a:buFont typeface="Arial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4661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Types of Gifted Underachievers</a:t>
            </a:r>
            <a:br>
              <a:rPr lang="en-US" sz="3600" dirty="0" smtClean="0"/>
            </a:br>
            <a:r>
              <a:rPr lang="en-US" sz="3600" dirty="0" smtClean="0"/>
              <a:t>Type 5: The </a:t>
            </a:r>
            <a:r>
              <a:rPr lang="en-US" sz="3600" dirty="0" smtClean="0"/>
              <a:t>_____________________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35814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/>
              <a:t>Characteristics</a:t>
            </a:r>
            <a:endParaRPr lang="en-US" u="sng" dirty="0" smtClean="0"/>
          </a:p>
          <a:p>
            <a:pPr lvl="0"/>
            <a:r>
              <a:rPr lang="en-US" sz="2400" dirty="0"/>
              <a:t>May display disruptive behaviors through frustration;</a:t>
            </a:r>
          </a:p>
          <a:p>
            <a:pPr lvl="0"/>
            <a:r>
              <a:rPr lang="en-US" sz="2400" dirty="0"/>
              <a:t>May be confused about their ability to perform;</a:t>
            </a:r>
          </a:p>
          <a:p>
            <a:pPr lvl="0"/>
            <a:r>
              <a:rPr lang="en-US" sz="2400" dirty="0"/>
              <a:t>Can become very frustrated when teachers ignore </a:t>
            </a:r>
            <a:r>
              <a:rPr lang="en-US" sz="2400" dirty="0" smtClean="0"/>
              <a:t>their gifts </a:t>
            </a:r>
            <a:r>
              <a:rPr lang="en-US" sz="2400" dirty="0"/>
              <a:t>and focus only on their </a:t>
            </a:r>
            <a:r>
              <a:rPr lang="en-US" sz="2400" dirty="0" smtClean="0"/>
              <a:t>_____________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6855" y="1622048"/>
            <a:ext cx="335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Needs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Coping strategies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Skill development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develop </a:t>
            </a:r>
            <a:r>
              <a:rPr lang="en-US" sz="2000" dirty="0" smtClean="0"/>
              <a:t>resilience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An </a:t>
            </a:r>
            <a:r>
              <a:rPr lang="en-US" sz="2000" dirty="0"/>
              <a:t>environment that develops </a:t>
            </a:r>
            <a:r>
              <a:rPr lang="en-US" sz="2000" dirty="0" smtClean="0"/>
              <a:t>strengths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learn to </a:t>
            </a:r>
            <a:r>
              <a:rPr lang="en-US" sz="2000" dirty="0" smtClean="0"/>
              <a:t>______________________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focus on strengths while accommodating the </a:t>
            </a:r>
            <a:r>
              <a:rPr lang="en-US" sz="2000" dirty="0" smtClean="0"/>
              <a:t>______________________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ill </a:t>
            </a:r>
            <a:r>
              <a:rPr lang="en-US" sz="2000" dirty="0"/>
              <a:t>to </a:t>
            </a:r>
            <a:r>
              <a:rPr lang="en-US" sz="2000" dirty="0" smtClean="0"/>
              <a:t>succeed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have gifted abilities recognized and </a:t>
            </a:r>
            <a:r>
              <a:rPr lang="en-US" sz="2000" dirty="0" smtClean="0"/>
              <a:t>affirmed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Risk-taking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35070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Reversing Underachievement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MOTIVATE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Encourage attempts, not just _______________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Value student input in class expectations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Allow students to evaluate their own work before submitting for a grade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52800" y="1600200"/>
            <a:ext cx="259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SUPPORT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Hold class meetings to discuss student concerns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Design curriculum activities based on needs and interests of students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Allow students to bypass assignments on which they have previously shown </a:t>
            </a:r>
            <a:r>
              <a:rPr lang="en-US" sz="2000" dirty="0" smtClean="0"/>
              <a:t>________________</a:t>
            </a: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09855" y="1600200"/>
            <a:ext cx="2590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REMEDIATE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Give students chances to excel in their areas of strength and interest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Provide learning opportunities for specific areas of ______________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Provide a safe environment in which mistakes are considered a part of learning for everyone, including the ________________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485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Sources: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u="sng" dirty="0">
                <a:hlinkClick r:id="rId3"/>
              </a:rPr>
              <a:t>http://www.kidsource.com/kidsource/content/underachieving_gifted.html</a:t>
            </a:r>
            <a:endParaRPr lang="en-US" sz="1800" dirty="0"/>
          </a:p>
          <a:p>
            <a:pPr lvl="0"/>
            <a:r>
              <a:rPr lang="en-US" sz="1800" u="sng" dirty="0">
                <a:hlinkClick r:id="rId4"/>
              </a:rPr>
              <a:t>http://www.det.act.gov.au/__data/assets/pdf_file/0009/587304/Gifted-Underachievers.pdf</a:t>
            </a:r>
            <a:r>
              <a:rPr lang="en-US" sz="1800" dirty="0"/>
              <a:t> </a:t>
            </a:r>
          </a:p>
          <a:p>
            <a:pPr lvl="0"/>
            <a:r>
              <a:rPr lang="en-US" sz="1800" dirty="0" err="1"/>
              <a:t>Purkey</a:t>
            </a:r>
            <a:r>
              <a:rPr lang="en-US" sz="1800" dirty="0"/>
              <a:t>, W. W. and Novak, J. A. (1984). Inviting school success (2nd Ed.). Belmont, CA: Wadsworth.</a:t>
            </a:r>
          </a:p>
          <a:p>
            <a:pPr lvl="0"/>
            <a:r>
              <a:rPr lang="en-US" sz="1800" dirty="0"/>
              <a:t>Whitmore, J. F. (1980). Giftedness, conflict and underachievement. Boston: Allyn and Bacon.</a:t>
            </a:r>
          </a:p>
          <a:p>
            <a:pPr lvl="0"/>
            <a:r>
              <a:rPr lang="en-US" sz="1800" dirty="0" err="1"/>
              <a:t>Raph</a:t>
            </a:r>
            <a:r>
              <a:rPr lang="en-US" sz="1800" dirty="0"/>
              <a:t>, J. B., Goldberg, M. L. and </a:t>
            </a:r>
            <a:r>
              <a:rPr lang="en-US" sz="1800" dirty="0" err="1"/>
              <a:t>Passow</a:t>
            </a:r>
            <a:r>
              <a:rPr lang="en-US" sz="1800" dirty="0"/>
              <a:t>, A. H. (1966). Bright underachievers. New York: Teachers College Press.</a:t>
            </a:r>
          </a:p>
          <a:p>
            <a:pPr lvl="0"/>
            <a:r>
              <a:rPr lang="en-US" sz="1800" dirty="0"/>
              <a:t>Davis, G. A. and </a:t>
            </a:r>
            <a:r>
              <a:rPr lang="en-US" sz="1800" dirty="0" err="1"/>
              <a:t>Rimm</a:t>
            </a:r>
            <a:r>
              <a:rPr lang="en-US" sz="1800" dirty="0"/>
              <a:t>, S. B. (1989). Education of the gifted and talented (2nd Ed.). Englewood Cliffs, NJ: Prentice-Hall</a:t>
            </a:r>
            <a:r>
              <a:rPr lang="en-US" sz="1800" dirty="0" smtClean="0"/>
              <a:t>.</a:t>
            </a:r>
          </a:p>
          <a:p>
            <a:r>
              <a:rPr lang="en-US" sz="1800" u="sng" dirty="0">
                <a:hlinkClick r:id="rId5"/>
              </a:rPr>
              <a:t>http://www.gifted.uconn.edu/nrcgt/newsletter/spring98/sprng984.html</a:t>
            </a:r>
            <a:endParaRPr lang="en-US" sz="1800" dirty="0"/>
          </a:p>
          <a:p>
            <a:r>
              <a:rPr lang="en-US" sz="1800" u="sng" dirty="0">
                <a:hlinkClick r:id="rId6"/>
              </a:rPr>
              <a:t>https://www.youtube.com/watch?v=oiQKhHs04J0</a:t>
            </a:r>
            <a:endParaRPr lang="en-US" sz="1800" dirty="0"/>
          </a:p>
          <a:p>
            <a:pPr marL="0" lvl="0" indent="0">
              <a:buNone/>
            </a:pPr>
            <a:endParaRPr lang="en-US" sz="1800" dirty="0" smtClean="0"/>
          </a:p>
          <a:p>
            <a:pPr lvl="0"/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00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604</Words>
  <Application>Microsoft Office PowerPoint</Application>
  <PresentationFormat>On-screen Show (4:3)</PresentationFormat>
  <Paragraphs>123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Underachievement in Gifted Students</vt:lpstr>
      <vt:lpstr>Underachievement in Gifted Students</vt:lpstr>
      <vt:lpstr>Types of Gifted Underachievers Type 1: The _______________</vt:lpstr>
      <vt:lpstr>Types of Gifted Underachievers Type 2: The _______________</vt:lpstr>
      <vt:lpstr>Types of Gifted Underachievers Type 3: The _______________</vt:lpstr>
      <vt:lpstr>Types of Gifted Underachievers Type 4: The _______________</vt:lpstr>
      <vt:lpstr>Types of Gifted Underachievers Type 5: The _____________________</vt:lpstr>
      <vt:lpstr>Reversing Underachievement</vt:lpstr>
      <vt:lpstr>Sources: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Underachievement in Gifted Students</dc:title>
  <dc:creator>Ramsey Malone</dc:creator>
  <cp:lastModifiedBy>Ramsey Malone</cp:lastModifiedBy>
  <cp:revision>16</cp:revision>
  <cp:lastPrinted>2014-10-20T20:20:10Z</cp:lastPrinted>
  <dcterms:created xsi:type="dcterms:W3CDTF">2014-10-20T16:50:14Z</dcterms:created>
  <dcterms:modified xsi:type="dcterms:W3CDTF">2014-10-20T20:20:21Z</dcterms:modified>
</cp:coreProperties>
</file>