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0" r:id="rId2"/>
    <p:sldId id="268" r:id="rId3"/>
    <p:sldId id="294" r:id="rId4"/>
    <p:sldId id="261" r:id="rId5"/>
    <p:sldId id="269" r:id="rId6"/>
    <p:sldId id="287" r:id="rId7"/>
    <p:sldId id="295" r:id="rId8"/>
    <p:sldId id="276" r:id="rId9"/>
    <p:sldId id="288" r:id="rId10"/>
    <p:sldId id="285" r:id="rId11"/>
    <p:sldId id="286" r:id="rId12"/>
    <p:sldId id="334" r:id="rId13"/>
    <p:sldId id="302" r:id="rId14"/>
    <p:sldId id="306" r:id="rId15"/>
    <p:sldId id="321" r:id="rId16"/>
    <p:sldId id="322" r:id="rId17"/>
    <p:sldId id="307" r:id="rId18"/>
    <p:sldId id="278" r:id="rId19"/>
    <p:sldId id="309" r:id="rId20"/>
    <p:sldId id="318" r:id="rId21"/>
    <p:sldId id="319" r:id="rId22"/>
    <p:sldId id="328" r:id="rId23"/>
    <p:sldId id="282" r:id="rId24"/>
    <p:sldId id="281" r:id="rId25"/>
    <p:sldId id="283" r:id="rId26"/>
    <p:sldId id="290" r:id="rId27"/>
    <p:sldId id="305" r:id="rId28"/>
    <p:sldId id="303" r:id="rId29"/>
    <p:sldId id="324" r:id="rId30"/>
    <p:sldId id="298" r:id="rId31"/>
    <p:sldId id="300" r:id="rId32"/>
    <p:sldId id="301" r:id="rId33"/>
    <p:sldId id="271" r:id="rId34"/>
    <p:sldId id="325" r:id="rId35"/>
    <p:sldId id="323" r:id="rId36"/>
    <p:sldId id="308" r:id="rId37"/>
    <p:sldId id="291" r:id="rId38"/>
    <p:sldId id="304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B1E04-636A-44F1-A071-40C4C656E170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74FE-F57B-499F-8D5E-1F2BC0AC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4C60B-D7FE-4DD3-8C38-8EB21B67C93F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8324B-7BBB-423A-8432-1704C2B39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5478A8-8BCD-4858-8E56-87712D3DDC44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4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9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5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3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2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6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43EC2-6997-4608-B6BB-F4023862F496}" type="datetimeFigureOut">
              <a:rPr lang="en-US" smtClean="0"/>
              <a:t>8/20/2014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D611-28BB-4515-803A-C316358E2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rsmayweather.weebly.com/my-expectat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naagtag.com/images/office-signs/large/restroom-signs-k-boys-girls.jpg&amp;imgrefurl=http://www.naagtag.com/restroom-signs-creative.html&amp;usg=__YGAStp0nco8T1gX4yB2Oyub6Xgs=&amp;h=600&amp;w=599&amp;sz=159&amp;hl=en&amp;start=20&amp;zoom=1&amp;um=1&amp;itbs=1&amp;tbnid=wzRdae9GxPC06M:&amp;tbnh=135&amp;tbnw=135&amp;prev=/search?q=restroom&amp;um=1&amp;hl=en&amp;rlz=1T4ADSA_enUS402US403&amp;tbm=isch&amp;ei=pVoiTsebKcSitgemyuTQ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Class%20DECOR-LABELS/class%20jobs%20description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/imgres?imgurl=http://www.nidirect.gov.uk/set_the_pace_image_150x120.jpg&amp;imgrefurl=http://www.nidirect.gov.uk/index/information-and-services/travel-and-transport/travelwiseni/travelwise-schools/walk-to-school-week.htm&amp;usg=__QLAX7AyywzHZzOiM5UaVlzouzA8=&amp;h=120&amp;w=150&amp;sz=7&amp;hl=en&amp;start=17&amp;zoom=1&amp;um=1&amp;itbs=1&amp;tbnid=CvzaA-uFKDsSQM:&amp;tbnh=77&amp;tbnw=96&amp;prev=/search?q=set+the+pace&amp;um=1&amp;hl=en&amp;sa=N&amp;rlz=1T4ADSA_enUS402US403&amp;tbm=isch&amp;ei=U00iTsP0IIqCtge5-JmpAw" TargetMode="External"/><Relationship Id="rId7" Type="http://schemas.openxmlformats.org/officeDocument/2006/relationships/hyperlink" Target="http://www.google.com/imgres?imgurl=http://www.basd.us/basd/lib/basd/attention_clipart.jpg&amp;imgrefurl=http://www.basd.us/&amp;usg=__8CpGXHpbk7zwc9Y8_F_qEiGmxiU=&amp;h=718&amp;w=800&amp;sz=250&amp;hl=en&amp;start=8&amp;zoom=1&amp;um=1&amp;itbs=1&amp;tbnid=A9C2zdiRz3ij9M:&amp;tbnh=128&amp;tbnw=143&amp;prev=/search?q=attention&amp;um=1&amp;hl=en&amp;rlz=1T4ADSA_enUS402US403&amp;tbm=isch&amp;ei=pUwiTrbhMdG1tgfMp5TK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rsmayweather.weebly.com/my-expectat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besmayweather.weebly.com/be-a-teamat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g99.imageshack.us/img99/4616/suppliestu6.jpg&amp;imgrefurl=http://clipart-for-free.blogspot.com/2008/08/school-supplies-clipart.html&amp;usg=__JRwHlKHW9qFXhByIBJjDeITMIGI=&amp;h=750&amp;w=525&amp;sz=48&amp;hl=en&amp;start=2&amp;zoom=1&amp;um=1&amp;itbs=1&amp;tbnid=FtvBtv27NBsfzM:&amp;tbnh=141&amp;tbnw=99&amp;prev=/search?q=school+supplies&amp;um=1&amp;hl=en&amp;sa=N&amp;rlz=1T4ADSA_enUS402US403&amp;tbm=isch&amp;ei=WFIiTpP_OM2ztwetg-DS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libinfo.files.wordpress.com/2009/03/book-pile.jpg&amp;imgrefurl=http://libinfo.wordpress.com/2009/03/23/new-chemistry-books-now-in-the-library/&amp;usg=__uOJIG9XQXli4j960eBODeRBZoGo=&amp;h=621&amp;w=750&amp;sz=173&amp;hl=en&amp;start=16&amp;zoom=1&amp;um=1&amp;itbs=1&amp;tbnid=e-vGuY_0JLEXFM:&amp;tbnh=117&amp;tbnw=141&amp;prev=/images?q=library+book&amp;um=1&amp;hl=en&amp;rlz=1T4ADSA_enUS402US403&amp;biw=1257&amp;bih=586&amp;tbm=isch&amp;ei=ZVYiTtedDpO4twe8tZ2Y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rsmayweather.weebly.com/my-expectat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feshare.tv/w/lmfHGZblh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google.com/imgres?imgurl=http://www.nidirect.gov.uk/set_the_pace_image_150x120.jpg&amp;imgrefurl=http://www.nidirect.gov.uk/index/information-and-services/travel-and-transport/travelwiseni/travelwise-schools/walk-to-school-week.htm&amp;usg=__QLAX7AyywzHZzOiM5UaVlzouzA8=&amp;h=120&amp;w=150&amp;sz=7&amp;hl=en&amp;start=17&amp;zoom=1&amp;um=1&amp;itbs=1&amp;tbnid=CvzaA-uFKDsSQM:&amp;tbnh=77&amp;tbnw=96&amp;prev=/search?q=set+the+pace&amp;um=1&amp;hl=en&amp;sa=N&amp;rlz=1T4ADSA_enUS402US403&amp;tbm=isch&amp;ei=U00iTsP0IIqCtge5-JmpAw" TargetMode="External"/><Relationship Id="rId7" Type="http://schemas.openxmlformats.org/officeDocument/2006/relationships/hyperlink" Target="http://www.google.com/imgres?imgurl=http://www.basd.us/basd/lib/basd/attention_clipart.jpg&amp;imgrefurl=http://www.basd.us/&amp;usg=__8CpGXHpbk7zwc9Y8_F_qEiGmxiU=&amp;h=718&amp;w=800&amp;sz=250&amp;hl=en&amp;start=8&amp;zoom=1&amp;um=1&amp;itbs=1&amp;tbnid=A9C2zdiRz3ij9M:&amp;tbnh=128&amp;tbnw=143&amp;prev=/search?q=attention&amp;um=1&amp;hl=en&amp;rlz=1T4ADSA_enUS402US403&amp;tbm=isch&amp;ei=pUwiTrbhMdG1tgfMp5TK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rsmayweather.weebly.com/my-expectat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1175" y="457200"/>
            <a:ext cx="7510389" cy="60016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innamon cake" pitchFamily="2" charset="0"/>
              </a:rPr>
              <a:t>Mrs. </a:t>
            </a:r>
          </a:p>
          <a:p>
            <a:pPr algn="ctr">
              <a:defRPr/>
            </a:pPr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innamon cake" pitchFamily="2" charset="0"/>
              </a:rPr>
              <a:t>Mayweather’s</a:t>
            </a:r>
          </a:p>
          <a:p>
            <a:pPr algn="ctr">
              <a:defRPr/>
            </a:pPr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innamon cake" pitchFamily="2" charset="0"/>
              </a:rPr>
              <a:t>Classroom</a:t>
            </a:r>
          </a:p>
          <a:p>
            <a:pPr algn="ctr">
              <a:defRPr/>
            </a:pPr>
            <a:r>
              <a:rPr lang="en-US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innamon cake" pitchFamily="2" charset="0"/>
              </a:rPr>
              <a:t>Expectations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1463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418" y="22167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Class Dojo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09599"/>
            <a:ext cx="8305800" cy="237352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600" b="1" dirty="0" smtClean="0">
                <a:solidFill>
                  <a:srgbClr val="C00000"/>
                </a:solidFill>
                <a:latin typeface="cinnamon cake" pitchFamily="2" charset="0"/>
              </a:rPr>
              <a:t>Rewards 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1600" b="1" dirty="0" smtClean="0">
                <a:solidFill>
                  <a:srgbClr val="C00000"/>
                </a:solidFill>
                <a:latin typeface="cinnamon cake" pitchFamily="2" charset="0"/>
              </a:rPr>
              <a:t>Consequences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334000" cy="401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411545" cy="410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35" y="2808108"/>
            <a:ext cx="5390165" cy="408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153400" cy="61463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418" y="22167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Class Dojo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09599"/>
            <a:ext cx="8305800" cy="237352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600" b="1" dirty="0" smtClean="0">
                <a:solidFill>
                  <a:srgbClr val="C00000"/>
                </a:solidFill>
                <a:latin typeface="cinnamon cake" pitchFamily="2" charset="0"/>
              </a:rPr>
              <a:t>Prizes and Privileges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84902"/>
            <a:ext cx="20955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5077256"/>
            <a:ext cx="20859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85" y="4061543"/>
            <a:ext cx="2589266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64" y="4152282"/>
            <a:ext cx="2306782" cy="93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2667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innamon cake" pitchFamily="2" charset="0"/>
              </a:rPr>
              <a:t>Ways to earn a pass or privilege: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cinnamon cake" pitchFamily="2" charset="0"/>
              </a:rPr>
              <a:t>DOJO Score of 80% or higher on Fridays (even if not in the top 5)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cinnamon cake" pitchFamily="2" charset="0"/>
              </a:rPr>
              <a:t>Random leadership ticket drawing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cinnamon cake" pitchFamily="2" charset="0"/>
              </a:rPr>
              <a:t>Random times you impress me with extra effort!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15331"/>
            <a:ext cx="2095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5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1463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418" y="22167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The Best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09599"/>
            <a:ext cx="8305800" cy="237352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600" b="1" dirty="0" smtClean="0">
                <a:solidFill>
                  <a:srgbClr val="C00000"/>
                </a:solidFill>
                <a:latin typeface="cinnamon cake" pitchFamily="2" charset="0"/>
              </a:rPr>
              <a:t>Ways to show RESPECT!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6109" y="5239624"/>
            <a:ext cx="274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hlinkClick r:id="rId3"/>
              </a:rPr>
              <a:t>10 things you should say video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“How to speak Love anchor chart”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“OFF LIMIT WORDS”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6802"/>
            <a:ext cx="4815074" cy="5798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227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077200" cy="626554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 smtClean="0">
                <a:solidFill>
                  <a:srgbClr val="C00000"/>
                </a:solidFill>
                <a:latin typeface="cinnamon cake" pitchFamily="2" charset="0"/>
              </a:rPr>
              <a:t>PASSPORTS:</a:t>
            </a:r>
            <a:endParaRPr lang="en-US" sz="6600" b="1" u="sng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elve Ton Fishstick" pitchFamily="34" charset="0"/>
              </a:rPr>
              <a:t>FRIDAY MORNING COMPLETE YOUR NEW PASSPORT</a:t>
            </a: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63" y="2043545"/>
            <a:ext cx="68278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549500" y="1503218"/>
            <a:ext cx="91440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315200" y="2841768"/>
            <a:ext cx="998755" cy="58881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00600" y="2905990"/>
            <a:ext cx="914400" cy="74121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19800" y="28194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077200" cy="626554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 smtClean="0">
                <a:solidFill>
                  <a:srgbClr val="C00000"/>
                </a:solidFill>
                <a:latin typeface="cinnamon cake" pitchFamily="2" charset="0"/>
              </a:rPr>
              <a:t>Where do we go clips</a:t>
            </a:r>
            <a:endParaRPr lang="en-US" sz="6600" b="1" u="sng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elve Ton Fishstick" pitchFamily="34" charset="0"/>
              </a:rPr>
              <a:t>Your clip color tells you where to go!</a:t>
            </a: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14105"/>
            <a:ext cx="6589713" cy="4838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4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4291" y="468074"/>
            <a:ext cx="8077200" cy="592502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rgbClr val="C00000"/>
                </a:solidFill>
                <a:latin typeface="cinnamon cake" pitchFamily="2" charset="0"/>
              </a:rPr>
              <a:t>Hallway procedures:</a:t>
            </a:r>
          </a:p>
          <a:p>
            <a:pPr algn="ctr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innamon cake" pitchFamily="2" charset="0"/>
              </a:rPr>
              <a:t>Walking in the hall is a big deal…how we look is what people will think of us. how do you want to represent our class out there?</a:t>
            </a:r>
          </a:p>
          <a:p>
            <a:pPr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Line up at the door silently, </a:t>
            </a:r>
            <a:r>
              <a:rPr lang="en-US" sz="1600" b="1" dirty="0">
                <a:solidFill>
                  <a:srgbClr val="00B050"/>
                </a:solidFill>
                <a:latin typeface="cinnamon cake" pitchFamily="2" charset="0"/>
              </a:rPr>
              <a:t>in an “L” line. Do not leave until dismissed.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R</a:t>
            </a:r>
            <a:r>
              <a:rPr lang="en-US" sz="1600" b="1" dirty="0" smtClean="0">
                <a:solidFill>
                  <a:srgbClr val="C00000"/>
                </a:solidFill>
                <a:latin typeface="cinnamon cake" pitchFamily="2" charset="0"/>
              </a:rPr>
              <a:t>emember</a:t>
            </a: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, someone is always watching…be a role model at all times!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b="1" dirty="0">
                <a:solidFill>
                  <a:srgbClr val="00B050"/>
                </a:solidFill>
                <a:latin typeface="cinnamon cake" pitchFamily="2" charset="0"/>
              </a:rPr>
              <a:t>stay to the right of the hall, Keep your hands to yourself, shoulders back, chin up</a:t>
            </a: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!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Avoid gaps in the line, </a:t>
            </a:r>
          </a:p>
          <a:p>
            <a:pPr marL="457200" indent="-457200">
              <a:defRPr/>
            </a:pP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	keep up with the pace!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LINE LEADERS: </a:t>
            </a:r>
            <a:r>
              <a:rPr lang="en-US" sz="1600" b="1" dirty="0">
                <a:solidFill>
                  <a:srgbClr val="00B050"/>
                </a:solidFill>
                <a:latin typeface="cinnamon cake" pitchFamily="2" charset="0"/>
              </a:rPr>
              <a:t>stop at EVERY corner and look back for me</a:t>
            </a: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. I will signal you to continue walking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rgbClr val="C00000"/>
              </a:solidFill>
              <a:latin typeface="cinnamon cake" pitchFamily="2" charset="0"/>
            </a:endParaRPr>
          </a:p>
        </p:txBody>
      </p:sp>
      <p:pic>
        <p:nvPicPr>
          <p:cNvPr id="38914" name="Picture 2" descr="http://www.reallygoodstuff.com/images/set_a/en_us/local/products/detail/154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137328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4" descr="http://www.gifandgif.eu/animated_gif/Shoes/Animated%20Gif%20Shoes%20(3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897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619744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Restroom procedures: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innamon cake" pitchFamily="2" charset="0"/>
              </a:rPr>
              <a:t>You’ll have plenty of chances to go, take advantage of them!</a:t>
            </a: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innamon cake" pitchFamily="2" charset="0"/>
              </a:rPr>
              <a:t>What does my </a:t>
            </a:r>
            <a:r>
              <a:rPr lang="en-US" sz="2000" b="1" u="sng" dirty="0" smtClean="0">
                <a:solidFill>
                  <a:srgbClr val="C00000"/>
                </a:solidFill>
                <a:latin typeface="cinnamon cake" pitchFamily="2" charset="0"/>
              </a:rPr>
              <a:t>SIGNAL</a:t>
            </a:r>
            <a:r>
              <a:rPr lang="en-US" sz="2000" b="1" dirty="0" smtClean="0">
                <a:solidFill>
                  <a:srgbClr val="C00000"/>
                </a:solidFill>
                <a:latin typeface="cinnamon cake" pitchFamily="2" charset="0"/>
              </a:rPr>
              <a:t> mean? 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innamon cake" pitchFamily="2" charset="0"/>
              </a:rPr>
              <a:t>split into 3 lines, 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cinnamon cake" pitchFamily="2" charset="0"/>
              </a:rPr>
              <a:t>line up by the restroom when I dismiss you</a:t>
            </a:r>
            <a:endParaRPr lang="en-US" sz="16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>
                <a:solidFill>
                  <a:srgbClr val="C00000"/>
                </a:solidFill>
                <a:latin typeface="cinnamon cake" pitchFamily="2" charset="0"/>
              </a:rPr>
              <a:t>4 people inside at a time.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Go quickly and quietly, wash your hands, exit fast!</a:t>
            </a: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3200" b="1" dirty="0">
                <a:solidFill>
                  <a:srgbClr val="C00000"/>
                </a:solidFill>
                <a:latin typeface="cinnamon cake" pitchFamily="2" charset="0"/>
              </a:rPr>
              <a:t>“last call” </a:t>
            </a: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means you have 30 seconds to join the line outside- those who are tardy </a:t>
            </a: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will get a negative Dojo point.</a:t>
            </a:r>
            <a:endParaRPr lang="en-US" sz="2400" b="1" dirty="0">
              <a:solidFill>
                <a:srgbClr val="C00000"/>
              </a:solidFill>
              <a:latin typeface="cinnamon cake" pitchFamily="2" charset="0"/>
            </a:endParaRPr>
          </a:p>
        </p:txBody>
      </p:sp>
      <p:pic>
        <p:nvPicPr>
          <p:cNvPr id="14340" name="Picture 2" descr="http://t1.gstatic.com/images?q=tbn:ANd9GcTZXBneNRDKhoGv63ySiSu1mrnsmjFe8fuKYWwJMJiFOlqhaaLv8nTz3nZFj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2309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r>
              <a:rPr lang="en-US" sz="9600" b="1" dirty="0">
                <a:solidFill>
                  <a:schemeClr val="tx1"/>
                </a:solidFill>
                <a:latin typeface="cinnamon cake" pitchFamily="2" charset="0"/>
              </a:rPr>
              <a:t>O</a:t>
            </a:r>
            <a:r>
              <a:rPr lang="en-US" sz="9600" b="1" dirty="0" smtClean="0">
                <a:solidFill>
                  <a:schemeClr val="tx1"/>
                </a:solidFill>
                <a:latin typeface="cinnamon cake" pitchFamily="2" charset="0"/>
              </a:rPr>
              <a:t>ur</a:t>
            </a:r>
            <a:endParaRPr lang="en-US" sz="9600" b="1" dirty="0">
              <a:solidFill>
                <a:schemeClr val="tx1"/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9600" b="1" dirty="0">
                <a:solidFill>
                  <a:schemeClr val="tx1"/>
                </a:solidFill>
                <a:latin typeface="cinnamon cake" pitchFamily="2" charset="0"/>
              </a:rPr>
              <a:t>Basic P</a:t>
            </a:r>
            <a:r>
              <a:rPr lang="en-US" sz="9600" b="1" dirty="0" smtClean="0">
                <a:solidFill>
                  <a:schemeClr val="tx1"/>
                </a:solidFill>
                <a:latin typeface="cinnamon cake" pitchFamily="2" charset="0"/>
              </a:rPr>
              <a:t>rocedures</a:t>
            </a:r>
            <a:endParaRPr lang="en-US" sz="9600" b="1" dirty="0">
              <a:solidFill>
                <a:schemeClr val="tx1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616338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u="sng" dirty="0" smtClean="0">
                <a:solidFill>
                  <a:srgbClr val="C00000"/>
                </a:solidFill>
                <a:latin typeface="cinnamon cake" pitchFamily="2" charset="0"/>
              </a:rPr>
              <a:t>How do we eat an elephant?</a:t>
            </a:r>
            <a:endParaRPr lang="en-US" sz="5400" b="1" u="sng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innamon cake" pitchFamily="2" charset="0"/>
              </a:rPr>
              <a:t>One bite at a time!!!</a:t>
            </a:r>
          </a:p>
          <a:p>
            <a:pPr algn="ctr">
              <a:defRPr/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innamon cake" pitchFamily="2" charset="0"/>
                <a:hlinkClick r:id="rId3" action="ppaction://hlinkfile"/>
              </a:rPr>
              <a:t>Class jobs descriptions</a:t>
            </a:r>
            <a:endParaRPr 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59379"/>
            <a:ext cx="1809750" cy="21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5649991"/>
            <a:ext cx="99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Practice/trade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Create clips</a:t>
            </a:r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077200" cy="61293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 smtClean="0">
                <a:solidFill>
                  <a:srgbClr val="C00000"/>
                </a:solidFill>
                <a:latin typeface="cinnamon cake" pitchFamily="2" charset="0"/>
              </a:rPr>
              <a:t>SUPPLIES AND NOTEBOOKS</a:t>
            </a:r>
            <a:endParaRPr lang="en-US" sz="6600" b="1" u="sng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chemeClr val="tx1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4098" name="Picture 2" descr="http://www.trustedsaskatoon.com/blog/image.axd?picture=2013%2F10%2FBest+Saskatoon+Bookkee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0188"/>
            <a:ext cx="293914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981700" y="5495419"/>
            <a:ext cx="24765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SORT ALL SUPPLIES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BUILD SUPPLY BOXES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BUILD BOOK BOXES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BUILS NOTEBOOKS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.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895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your house, you will keep a supply box and book box…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3166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rgbClr val="C00000"/>
                </a:solidFill>
                <a:latin typeface="Twelve Ton Fishstick" pitchFamily="34" charset="0"/>
              </a:rPr>
              <a:t>Pre-test: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welve Ton Fishstick" pitchFamily="34" charset="0"/>
              </a:rPr>
              <a:t>Do you think these are facts or myths?</a:t>
            </a:r>
          </a:p>
          <a:p>
            <a:pPr>
              <a:defRPr/>
            </a:pPr>
            <a:endParaRPr lang="en-US" sz="9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In our class, you only represent yourself.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You should always work to your best potential!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It does not matter how you sit or stand.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A great teammate always has someone else’s back.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Morning Arrival and afternoon dismissal are a time to talk</a:t>
            </a: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!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If you finish early, you should read a book, finish work from earlier, or write in your journal.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Your notebook does not have to be organized, it’s not important.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I should be your first resource if you are confused about something.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pic>
        <p:nvPicPr>
          <p:cNvPr id="3076" name="Picture 2" descr="http://www.aoltv.com/images/2005/08/mythbusters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595907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u="sng" dirty="0" smtClean="0">
                <a:solidFill>
                  <a:srgbClr val="C00000"/>
                </a:solidFill>
                <a:latin typeface="cinnamon cake" pitchFamily="2" charset="0"/>
              </a:rPr>
              <a:t>Review: Attention </a:t>
            </a:r>
            <a:r>
              <a:rPr lang="en-US" sz="4800" b="1" u="sng" dirty="0">
                <a:solidFill>
                  <a:srgbClr val="C00000"/>
                </a:solidFill>
                <a:latin typeface="cinnamon cake" pitchFamily="2" charset="0"/>
              </a:rPr>
              <a:t>grabbers!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I will use a few different cues to get your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attention! Your goal is to stop immediately!</a:t>
            </a: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6151" name="Picture 9" descr="http://t2.gstatic.com/images?q=tbn:ANd9GcScehWkVVdKEVycwPBN0dUQFQIj5wKl9mUh2_mrytmkvVQyt4BO3jf56M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4039008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 descr="http://us.cdn4.123rf.com/168nwm/logos/logos1011/logos101100810/8233322-portrait-of-excited-young-woman-pointing-with-both-hands-towards-the-camera-on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14" y="5633448"/>
            <a:ext cx="1600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s.myniceprofile.com/myspacepic/185/1850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114079"/>
            <a:ext cx="12573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://t2.gstatic.com/images?q=tbn:ANd9GcQyXBB8rW89uHM9E-RlWKiu7LfSdjdRIu5AyTxnF_qPY0lcqswzQRpJH7wrxw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405721"/>
            <a:ext cx="2743200" cy="2455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620944"/>
              </p:ext>
            </p:extLst>
          </p:nvPr>
        </p:nvGraphicFramePr>
        <p:xfrm>
          <a:off x="152400" y="1981200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Scoot – a – loo!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“WHOOOOOP!”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10207"/>
              </p:ext>
            </p:extLst>
          </p:nvPr>
        </p:nvGraphicFramePr>
        <p:xfrm>
          <a:off x="762000" y="3339788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cinnamon cake" pitchFamily="2" charset="0"/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chemeClr val="lt1"/>
                          </a:solidFill>
                          <a:latin typeface="cinnamon cake" pitchFamily="2" charset="0"/>
                        </a:rPr>
                        <a:t> Claps to that!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“Clap</a:t>
                      </a:r>
                      <a:r>
                        <a:rPr lang="en-US" b="1" baseline="0" dirty="0" smtClean="0">
                          <a:latin typeface="cinnamon cake" pitchFamily="2" charset="0"/>
                        </a:rPr>
                        <a:t> -- </a:t>
                      </a:r>
                      <a:r>
                        <a:rPr lang="en-US" b="1" dirty="0" smtClean="0">
                          <a:latin typeface="cinnamon cake" pitchFamily="2" charset="0"/>
                        </a:rPr>
                        <a:t>Clap!”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02310"/>
              </p:ext>
            </p:extLst>
          </p:nvPr>
        </p:nvGraphicFramePr>
        <p:xfrm>
          <a:off x="1676400" y="4726123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Celebrate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“WHOOP </a:t>
                      </a:r>
                      <a:r>
                        <a:rPr lang="en-US" b="1" dirty="0" err="1" smtClean="0">
                          <a:latin typeface="cinnamon cake" pitchFamily="2" charset="0"/>
                        </a:rPr>
                        <a:t>WHOOP</a:t>
                      </a:r>
                      <a:r>
                        <a:rPr lang="en-US" b="1" dirty="0" smtClean="0">
                          <a:latin typeface="cinnamon cake" pitchFamily="2" charset="0"/>
                        </a:rPr>
                        <a:t>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35393"/>
              </p:ext>
            </p:extLst>
          </p:nvPr>
        </p:nvGraphicFramePr>
        <p:xfrm>
          <a:off x="3048000" y="2057400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Drum Roll</a:t>
                      </a:r>
                      <a:r>
                        <a:rPr lang="en-US" sz="1800" b="1" baseline="0" dirty="0" smtClean="0">
                          <a:latin typeface="cinnamon cake" pitchFamily="2" charset="0"/>
                        </a:rPr>
                        <a:t> Please!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“duh—</a:t>
                      </a:r>
                      <a:r>
                        <a:rPr lang="en-US" b="1" dirty="0" err="1" smtClean="0">
                          <a:latin typeface="cinnamon cake" pitchFamily="2" charset="0"/>
                        </a:rPr>
                        <a:t>dum</a:t>
                      </a:r>
                      <a:r>
                        <a:rPr lang="en-US" b="1" dirty="0" smtClean="0">
                          <a:latin typeface="cinnamon cake" pitchFamily="2" charset="0"/>
                        </a:rPr>
                        <a:t>—cha”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05224"/>
              </p:ext>
            </p:extLst>
          </p:nvPr>
        </p:nvGraphicFramePr>
        <p:xfrm>
          <a:off x="3733800" y="3339788"/>
          <a:ext cx="2209800" cy="186646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On my signal, what’s my signal?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“Pop!”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82710"/>
              </p:ext>
            </p:extLst>
          </p:nvPr>
        </p:nvGraphicFramePr>
        <p:xfrm>
          <a:off x="4648200" y="4863147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Super Focus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“SWOOOSH!”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90909"/>
              </p:ext>
            </p:extLst>
          </p:nvPr>
        </p:nvGraphicFramePr>
        <p:xfrm>
          <a:off x="5794664" y="2209800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1….2…3…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-look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-stand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-walk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8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1463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418" y="22167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Class Dojo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09599"/>
            <a:ext cx="8305800" cy="23735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500" b="1" dirty="0" smtClean="0">
                <a:solidFill>
                  <a:srgbClr val="C00000"/>
                </a:solidFill>
                <a:latin typeface="cinnamon cake" pitchFamily="2" charset="0"/>
              </a:rPr>
              <a:t>Let’s Review Rewards 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500" b="1" dirty="0" smtClean="0">
                <a:solidFill>
                  <a:srgbClr val="C00000"/>
                </a:solidFill>
                <a:latin typeface="cinnamon cake" pitchFamily="2" charset="0"/>
              </a:rPr>
              <a:t>Consequences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334000" cy="401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411545" cy="4105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35" y="2808108"/>
            <a:ext cx="5390165" cy="408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418" y="228600"/>
            <a:ext cx="8243455" cy="63384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418" y="3429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In this classroom…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762000"/>
            <a:ext cx="8305800" cy="129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500" b="1" dirty="0" smtClean="0">
                <a:solidFill>
                  <a:srgbClr val="C00000"/>
                </a:solidFill>
                <a:latin typeface="cinnamon cake" pitchFamily="2" charset="0"/>
              </a:rPr>
              <a:t>We are family!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79318" y="2092035"/>
            <a:ext cx="4419600" cy="6397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C00000"/>
                </a:solidFill>
                <a:latin typeface="cinnamon cake" pitchFamily="2" charset="0"/>
              </a:rPr>
              <a:t>What does a family LOOK like?</a:t>
            </a:r>
            <a:endParaRPr lang="en-US" b="1" u="sng" dirty="0">
              <a:solidFill>
                <a:srgbClr val="C00000"/>
              </a:solidFill>
              <a:latin typeface="cinnamon cake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13954" y="4618037"/>
            <a:ext cx="4419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smtClean="0">
                <a:solidFill>
                  <a:srgbClr val="C00000"/>
                </a:solidFill>
                <a:latin typeface="cinnamon cake" pitchFamily="2" charset="0"/>
              </a:rPr>
              <a:t>What does a family SOUND like?</a:t>
            </a:r>
            <a:endParaRPr lang="en-US" b="1" u="sng" dirty="0">
              <a:solidFill>
                <a:srgbClr val="C00000"/>
              </a:solidFill>
              <a:latin typeface="cinnamon cak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954" y="2522646"/>
            <a:ext cx="5146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innamon cake" pitchFamily="2" charset="0"/>
              </a:rPr>
              <a:t>Giving high fives!</a:t>
            </a:r>
          </a:p>
          <a:p>
            <a:r>
              <a:rPr lang="en-US" sz="1600" dirty="0" smtClean="0">
                <a:latin typeface="cinnamon cake" pitchFamily="2" charset="0"/>
              </a:rPr>
              <a:t>Patting each other on the back!</a:t>
            </a:r>
          </a:p>
          <a:p>
            <a:r>
              <a:rPr lang="en-US" sz="1600" dirty="0" smtClean="0">
                <a:latin typeface="cinnamon cake" pitchFamily="2" charset="0"/>
              </a:rPr>
              <a:t>Sharing materials!</a:t>
            </a:r>
          </a:p>
          <a:p>
            <a:r>
              <a:rPr lang="en-US" sz="1600" dirty="0" smtClean="0">
                <a:latin typeface="cinnamon cake" pitchFamily="2" charset="0"/>
              </a:rPr>
              <a:t>Opening doors for one another!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innamon cake" pitchFamily="2" charset="0"/>
                <a:hlinkClick r:id="rId3"/>
              </a:rPr>
              <a:t>Helping each other when we don’t have to!</a:t>
            </a:r>
            <a:endParaRPr lang="en-US" sz="1600" dirty="0" smtClean="0">
              <a:solidFill>
                <a:srgbClr val="FF0000"/>
              </a:solidFill>
              <a:latin typeface="cinnamon cake" pitchFamily="2" charset="0"/>
            </a:endParaRPr>
          </a:p>
          <a:p>
            <a:r>
              <a:rPr lang="en-US" sz="1600" dirty="0" smtClean="0">
                <a:latin typeface="cinnamon cake" pitchFamily="2" charset="0"/>
              </a:rPr>
              <a:t>Trying to play with a new family member outside!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innamon cake" pitchFamily="2" charset="0"/>
                <a:hlinkClick r:id="rId3"/>
              </a:rPr>
              <a:t>Getting EXCITED when someone else succeeds!</a:t>
            </a:r>
            <a:endParaRPr lang="en-US" sz="1600" dirty="0">
              <a:solidFill>
                <a:srgbClr val="FF0000"/>
              </a:solidFill>
              <a:latin typeface="cinnamon cak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971327"/>
            <a:ext cx="5146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innamon cake" pitchFamily="2" charset="0"/>
              </a:rPr>
              <a:t>“I’ve got your back!”</a:t>
            </a:r>
          </a:p>
          <a:p>
            <a:r>
              <a:rPr lang="en-US" sz="1600" dirty="0" smtClean="0">
                <a:latin typeface="cinnamon cake" pitchFamily="2" charset="0"/>
              </a:rPr>
              <a:t>“I believe in you!”</a:t>
            </a:r>
          </a:p>
          <a:p>
            <a:endParaRPr lang="en-US" sz="1600" dirty="0">
              <a:latin typeface="cinnamon cake" pitchFamily="2" charset="0"/>
            </a:endParaRPr>
          </a:p>
          <a:p>
            <a:r>
              <a:rPr lang="en-US" sz="1600" dirty="0" smtClean="0">
                <a:latin typeface="cinnamon cake" pitchFamily="2" charset="0"/>
              </a:rPr>
              <a:t>“I disagree with you because __________”</a:t>
            </a:r>
          </a:p>
          <a:p>
            <a:r>
              <a:rPr lang="en-US" sz="1600" dirty="0" smtClean="0">
                <a:latin typeface="cinnamon cake" pitchFamily="2" charset="0"/>
              </a:rPr>
              <a:t>“I see what you mean, but…”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4655" y="607901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Family matrix activity and presentations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rlv.zcache.com/ive_got_your_back_mouspad_mousepad-p144115660927151305trak_40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336" y="2014702"/>
            <a:ext cx="2971707" cy="2971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044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025" y="225425"/>
            <a:ext cx="8077200" cy="65039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7200" b="1" u="sng" dirty="0">
                <a:solidFill>
                  <a:srgbClr val="C00000"/>
                </a:solidFill>
                <a:latin typeface="cinnamon cake" pitchFamily="2" charset="0"/>
              </a:rPr>
              <a:t>Morning </a:t>
            </a:r>
            <a:r>
              <a:rPr lang="en-US" sz="7200" b="1" u="sng" dirty="0" smtClean="0">
                <a:solidFill>
                  <a:srgbClr val="C00000"/>
                </a:solidFill>
                <a:latin typeface="cinnamon cake" pitchFamily="2" charset="0"/>
              </a:rPr>
              <a:t>arrival</a:t>
            </a:r>
            <a:r>
              <a:rPr lang="en-US" sz="7200" b="1" u="sng" dirty="0">
                <a:solidFill>
                  <a:srgbClr val="C00000"/>
                </a:solidFill>
                <a:latin typeface="cinnamon cake" pitchFamily="2" charset="0"/>
              </a:rPr>
              <a:t>: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 smtClean="0">
              <a:solidFill>
                <a:srgbClr val="C00000"/>
              </a:solidFill>
              <a:latin typeface="Twelve Ton Fishstick" pitchFamily="34" charset="0"/>
            </a:endParaRPr>
          </a:p>
        </p:txBody>
      </p:sp>
      <p:pic>
        <p:nvPicPr>
          <p:cNvPr id="50178" name="Picture 2" descr="http://farm5.static.flickr.com/4016/4455458467_09b424dd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335" y="1607457"/>
            <a:ext cx="1110575" cy="98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-1473831" y="2414319"/>
            <a:ext cx="1244091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llionMillionIWish" panose="02000603000000000000" pitchFamily="2" charset="0"/>
                <a:ea typeface="BillionMillionIWish" panose="02000603000000000000" pitchFamily="2" charset="0"/>
              </a:rPr>
              <a:t>arrival </a:t>
            </a:r>
            <a:r>
              <a:rPr lang="en-US" sz="6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llionMillionIWish" panose="02000603000000000000" pitchFamily="2" charset="0"/>
                <a:ea typeface="BillionMillionIWish" panose="02000603000000000000" pitchFamily="2" charset="0"/>
              </a:rPr>
              <a:t>is silent</a:t>
            </a:r>
            <a:r>
              <a:rPr lang="en-US" sz="6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llionMillionIWish" panose="02000603000000000000" pitchFamily="2" charset="0"/>
                <a:ea typeface="BillionMillionIWish" panose="02000603000000000000" pitchFamily="2" charset="0"/>
              </a:rPr>
              <a:t>!!!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20113"/>
              </p:ext>
            </p:extLst>
          </p:nvPr>
        </p:nvGraphicFramePr>
        <p:xfrm>
          <a:off x="152400" y="3430587"/>
          <a:ext cx="8839200" cy="3132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3570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endParaRPr lang="en-US" b="1" dirty="0">
                        <a:latin typeface="cinnamon cak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b="1" dirty="0">
                        <a:latin typeface="cinnamon cak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endParaRPr lang="en-US" b="1" dirty="0">
                        <a:latin typeface="cinnamon cak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4th</a:t>
                      </a:r>
                      <a:endParaRPr lang="en-US" b="1" dirty="0"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276714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Answer the ticket in the door</a:t>
                      </a:r>
                    </a:p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Get your name clip</a:t>
                      </a:r>
                    </a:p>
                    <a:p>
                      <a:pPr algn="ctr"/>
                      <a:endParaRPr lang="en-US" b="1" dirty="0">
                        <a:latin typeface="cinnamon cak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GREET</a:t>
                      </a:r>
                      <a:r>
                        <a:rPr lang="en-US" b="1" baseline="0" dirty="0" smtClean="0">
                          <a:latin typeface="cinnamon cake" pitchFamily="2" charset="0"/>
                        </a:rPr>
                        <a:t> ME WITH YOUR EYES AND VOICE!</a:t>
                      </a:r>
                    </a:p>
                    <a:p>
                      <a:pPr algn="ctr"/>
                      <a:endParaRPr lang="en-US" b="1" baseline="0" dirty="0" smtClean="0">
                        <a:latin typeface="cinnamon cake" pitchFamily="2" charset="0"/>
                      </a:endParaRPr>
                    </a:p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Put</a:t>
                      </a:r>
                      <a:r>
                        <a:rPr lang="en-US" b="1" baseline="0" dirty="0" smtClean="0">
                          <a:latin typeface="cinnamon cake" pitchFamily="2" charset="0"/>
                        </a:rPr>
                        <a:t> away clip and ticket slip in the correct location!</a:t>
                      </a:r>
                      <a:endParaRPr lang="en-US" b="1" dirty="0">
                        <a:latin typeface="cinnamon cak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LOOK AT THE MORNING BOARD FOR DIRECTIONS</a:t>
                      </a:r>
                    </a:p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UNPACK ALL ITEMS</a:t>
                      </a: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Submit</a:t>
                      </a:r>
                      <a:r>
                        <a:rPr lang="en-US" b="1" baseline="0" dirty="0" smtClean="0">
                          <a:latin typeface="cinnamon cake" pitchFamily="2" charset="0"/>
                        </a:rPr>
                        <a:t> any money</a:t>
                      </a:r>
                      <a:endParaRPr lang="en-US" b="1" dirty="0">
                        <a:latin typeface="cinnamon cake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GO DIRECTLY TO YOUR DESK </a:t>
                      </a:r>
                    </a:p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Fill out</a:t>
                      </a:r>
                      <a:r>
                        <a:rPr lang="en-US" b="1" baseline="0" dirty="0" smtClean="0">
                          <a:latin typeface="cinnamon cake" pitchFamily="2" charset="0"/>
                        </a:rPr>
                        <a:t> agenda</a:t>
                      </a:r>
                    </a:p>
                    <a:p>
                      <a:pPr algn="ctr"/>
                      <a:endParaRPr lang="en-US" b="1" baseline="0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baseline="0" dirty="0" smtClean="0">
                          <a:latin typeface="cinnamon cake" pitchFamily="2" charset="0"/>
                        </a:rPr>
                        <a:t>Morning work</a:t>
                      </a:r>
                      <a:endParaRPr lang="en-US" b="1" dirty="0" smtClean="0"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1473831" y="6144558"/>
            <a:ext cx="124409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ringo Nights" pitchFamily="2" charset="0"/>
              </a:rPr>
              <a:t>Mrs. M is off limits! Submit all questions to my elephant!</a:t>
            </a:r>
            <a:endParaRPr lang="en-US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ringo Night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57404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Demo clip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Demo elephant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520" y="87592"/>
            <a:ext cx="8321675" cy="674227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Lunch info:</a:t>
            </a:r>
          </a:p>
          <a:p>
            <a:pPr algn="ctr">
              <a:defRPr/>
            </a:pPr>
            <a:endParaRPr lang="en-US" sz="1050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rgbClr val="C00000"/>
                </a:solidFill>
                <a:latin typeface="cinnamon cake" pitchFamily="2" charset="0"/>
              </a:rPr>
              <a:t>Lunch </a:t>
            </a:r>
            <a:r>
              <a:rPr lang="en-US" sz="2400" b="1" u="sng" dirty="0" smtClean="0">
                <a:solidFill>
                  <a:srgbClr val="C00000"/>
                </a:solidFill>
                <a:latin typeface="cinnamon cake" pitchFamily="2" charset="0"/>
              </a:rPr>
              <a:t>money or ice cream money: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cinnamon cake" pitchFamily="2" charset="0"/>
              </a:rPr>
              <a:t>during </a:t>
            </a:r>
            <a:r>
              <a:rPr lang="en-US" dirty="0">
                <a:solidFill>
                  <a:schemeClr val="tx1"/>
                </a:solidFill>
                <a:latin typeface="cinnamon cake" pitchFamily="2" charset="0"/>
              </a:rPr>
              <a:t>morning work, </a:t>
            </a:r>
            <a:r>
              <a:rPr lang="en-US" dirty="0" smtClean="0">
                <a:solidFill>
                  <a:schemeClr val="tx1"/>
                </a:solidFill>
                <a:latin typeface="cinnamon cake" pitchFamily="2" charset="0"/>
              </a:rPr>
              <a:t>complete a form, place it in the bin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innamon cake" pitchFamily="2" charset="0"/>
              </a:rPr>
              <a:t>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400" b="1" u="sng" dirty="0">
                <a:solidFill>
                  <a:srgbClr val="C00000"/>
                </a:solidFill>
                <a:latin typeface="cinnamon cake" pitchFamily="2" charset="0"/>
              </a:rPr>
              <a:t>IN THE LUNCH ROOM:</a:t>
            </a:r>
          </a:p>
          <a:p>
            <a:pPr>
              <a:defRPr/>
            </a:pPr>
            <a:endParaRPr lang="en-US" b="1" u="sng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dirty="0" smtClean="0">
                <a:solidFill>
                  <a:schemeClr val="tx1"/>
                </a:solidFill>
                <a:latin typeface="cinnamon cake" pitchFamily="2" charset="0"/>
              </a:rPr>
              <a:t>wait </a:t>
            </a:r>
            <a:r>
              <a:rPr lang="en-US" sz="1600" dirty="0">
                <a:solidFill>
                  <a:schemeClr val="tx1"/>
                </a:solidFill>
                <a:latin typeface="cinnamon cake" pitchFamily="2" charset="0"/>
              </a:rPr>
              <a:t>to be dismissed </a:t>
            </a:r>
            <a:r>
              <a:rPr lang="en-US" sz="1600" dirty="0" smtClean="0">
                <a:solidFill>
                  <a:schemeClr val="tx1"/>
                </a:solidFill>
                <a:latin typeface="cinnamon cake" pitchFamily="2" charset="0"/>
              </a:rPr>
              <a:t>to get </a:t>
            </a:r>
            <a:r>
              <a:rPr lang="en-US" sz="1600" dirty="0">
                <a:solidFill>
                  <a:schemeClr val="tx1"/>
                </a:solidFill>
                <a:latin typeface="cinnamon cake" pitchFamily="2" charset="0"/>
              </a:rPr>
              <a:t>food. </a:t>
            </a:r>
            <a:endParaRPr lang="en-US" sz="1600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cinnamon cake" pitchFamily="2" charset="0"/>
              </a:rPr>
              <a:t>Touch only the food you are taking.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C00000"/>
                </a:solidFill>
                <a:latin typeface="cinnamon cake" pitchFamily="2" charset="0"/>
              </a:rPr>
              <a:t>Say thank you to the lunch ladies- make eye contact!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cinnamon cake" pitchFamily="2" charset="0"/>
              </a:rPr>
              <a:t>Walk to our table, eat quietly and neatly.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cinnamon cake" pitchFamily="2" charset="0"/>
              </a:rPr>
              <a:t>Leave the table cleaner than you found it!</a:t>
            </a:r>
          </a:p>
          <a:p>
            <a:pPr marL="457200" indent="-457200">
              <a:buFontTx/>
              <a:buAutoNum type="arabicPeriod"/>
              <a:defRPr/>
            </a:pPr>
            <a:endParaRPr lang="en-US" sz="16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innamon cake" pitchFamily="2" charset="0"/>
              </a:rPr>
              <a:t>WHEN WE LEAVE, Boys stand and let the ladies leave first. </a:t>
            </a:r>
          </a:p>
        </p:txBody>
      </p:sp>
      <p:pic>
        <p:nvPicPr>
          <p:cNvPr id="3074" name="Picture 2" descr="http://snarkecards.net/wp-content/uploads/2013/11/first-world-dog-problems-mem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91941"/>
            <a:ext cx="2797885" cy="1877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1542" y="6077221"/>
            <a:ext cx="236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Demo forms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Practice leaving table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382000" cy="61293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u="sng" dirty="0">
                <a:solidFill>
                  <a:srgbClr val="C00000"/>
                </a:solidFill>
                <a:latin typeface="cinnamon cake" pitchFamily="2" charset="0"/>
              </a:rPr>
              <a:t>Afternoon dismissal:</a:t>
            </a: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1371600"/>
            <a:ext cx="76962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llionMillionIWish" panose="02000603000000000000" pitchFamily="2" charset="0"/>
                <a:ea typeface="BillionMillionIWish" panose="02000603000000000000" pitchFamily="2" charset="0"/>
              </a:rPr>
              <a:t>Dismissal 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llionMillionIWish" panose="02000603000000000000" pitchFamily="2" charset="0"/>
                <a:ea typeface="BillionMillionIWish" panose="02000603000000000000" pitchFamily="2" charset="0"/>
              </a:rPr>
              <a:t>is silent</a:t>
            </a:r>
            <a:r>
              <a:rPr lang="en-US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illionMillionIWish" panose="02000603000000000000" pitchFamily="2" charset="0"/>
                <a:ea typeface="BillionMillionIWish" panose="02000603000000000000" pitchFamily="2" charset="0"/>
              </a:rPr>
              <a:t>!!!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43940"/>
              </p:ext>
            </p:extLst>
          </p:nvPr>
        </p:nvGraphicFramePr>
        <p:xfrm>
          <a:off x="304800" y="2667000"/>
          <a:ext cx="3886200" cy="3513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/>
              </a:tblGrid>
              <a:tr h="4964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Monday - Thursday</a:t>
                      </a:r>
                      <a:endParaRPr lang="en-US" sz="2400" dirty="0">
                        <a:latin typeface="cinnamon cake" pitchFamily="2" charset="0"/>
                        <a:ea typeface="BillionMillionIWish" panose="02000603000000000000" pitchFamily="2" charset="0"/>
                      </a:endParaRPr>
                    </a:p>
                  </a:txBody>
                  <a:tcPr/>
                </a:tc>
              </a:tr>
              <a:tr h="15436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2:25</a:t>
                      </a:r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Stack your chair   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2:28   Restroom Break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2:35   Enter class 4 @ time</a:t>
                      </a:r>
                    </a:p>
                    <a:p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 get book bag</a:t>
                      </a:r>
                    </a:p>
                    <a:p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</a:t>
                      </a:r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pack up materials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 sit on your table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 Afternoon Mtg.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2:40    Begin jobs</a:t>
                      </a:r>
                      <a:endParaRPr lang="en-US" sz="2400" dirty="0">
                        <a:latin typeface="cinnamon cake" pitchFamily="2" charset="0"/>
                        <a:ea typeface="BillionMillionIWish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761588"/>
              </p:ext>
            </p:extLst>
          </p:nvPr>
        </p:nvGraphicFramePr>
        <p:xfrm>
          <a:off x="5105400" y="2667000"/>
          <a:ext cx="3886200" cy="3513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6200"/>
              </a:tblGrid>
              <a:tr h="4964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Fridays</a:t>
                      </a:r>
                      <a:endParaRPr lang="en-US" sz="2400" dirty="0">
                        <a:latin typeface="cinnamon cake" pitchFamily="2" charset="0"/>
                        <a:ea typeface="BillionMillionIWish" panose="02000603000000000000" pitchFamily="2" charset="0"/>
                      </a:endParaRPr>
                    </a:p>
                  </a:txBody>
                  <a:tcPr/>
                </a:tc>
              </a:tr>
              <a:tr h="15436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2:25</a:t>
                      </a:r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Stack your chair   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2:28   Restroom Break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2:35   Enter class 4 @ time</a:t>
                      </a:r>
                    </a:p>
                    <a:p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 get book bag/F.F.</a:t>
                      </a:r>
                    </a:p>
                    <a:p>
                      <a:r>
                        <a:rPr lang="en-US" sz="240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</a:t>
                      </a:r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pack up materials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 sit on your table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         * Afternoon Mtg./Dojo</a:t>
                      </a:r>
                    </a:p>
                    <a:p>
                      <a:r>
                        <a:rPr lang="en-US" sz="2400" baseline="0" dirty="0" smtClean="0">
                          <a:latin typeface="cinnamon cake" pitchFamily="2" charset="0"/>
                          <a:ea typeface="BillionMillionIWish" panose="02000603000000000000" pitchFamily="2" charset="0"/>
                        </a:rPr>
                        <a:t>2:40    Begin jobs</a:t>
                      </a:r>
                      <a:endParaRPr lang="en-US" sz="2400" dirty="0">
                        <a:latin typeface="cinnamon cake" pitchFamily="2" charset="0"/>
                        <a:ea typeface="BillionMillionIWish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077200" cy="619744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Agenda book: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innamon cake" pitchFamily="2" charset="0"/>
              </a:rPr>
              <a:t>Update </a:t>
            </a:r>
            <a:r>
              <a:rPr lang="en-US" sz="3600" b="1" dirty="0">
                <a:solidFill>
                  <a:schemeClr val="tx1"/>
                </a:solidFill>
                <a:latin typeface="cinnamon cake" pitchFamily="2" charset="0"/>
              </a:rPr>
              <a:t>your homework every </a:t>
            </a:r>
            <a:r>
              <a:rPr lang="en-US" sz="3600" b="1" dirty="0" smtClean="0">
                <a:solidFill>
                  <a:schemeClr val="tx1"/>
                </a:solidFill>
                <a:latin typeface="cinnamon cake" pitchFamily="2" charset="0"/>
              </a:rPr>
              <a:t>morning, and keep </a:t>
            </a:r>
            <a:r>
              <a:rPr lang="en-US" sz="3600" b="1" dirty="0">
                <a:solidFill>
                  <a:schemeClr val="tx1"/>
                </a:solidFill>
                <a:latin typeface="cinnamon cake" pitchFamily="2" charset="0"/>
              </a:rPr>
              <a:t>it organized</a:t>
            </a:r>
            <a:r>
              <a:rPr lang="en-US" sz="3600" b="1" dirty="0" smtClean="0">
                <a:solidFill>
                  <a:schemeClr val="tx1"/>
                </a:solidFill>
                <a:latin typeface="cinnamon cake" pitchFamily="2" charset="0"/>
              </a:rPr>
              <a:t>!</a:t>
            </a:r>
          </a:p>
          <a:p>
            <a:pPr algn="ctr">
              <a:defRPr/>
            </a:pPr>
            <a:endParaRPr lang="en-US" sz="3600" b="1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4098" name="Picture 2" descr="http://www.trustedsaskatoon.com/blog/image.axd?picture=2013%2F10%2FBest+Saskatoon+Bookkee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0188"/>
            <a:ext cx="293914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553200" y="5841087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Pass out agendas</a:t>
            </a:r>
          </a:p>
          <a:p>
            <a:r>
              <a:rPr lang="en-US" sz="1100" dirty="0" smtClean="0">
                <a:solidFill>
                  <a:srgbClr val="C00000"/>
                </a:solidFill>
              </a:rPr>
              <a:t>Practice recording </a:t>
            </a:r>
            <a:r>
              <a:rPr lang="en-US" sz="1100" dirty="0" err="1" smtClean="0">
                <a:solidFill>
                  <a:srgbClr val="C00000"/>
                </a:solidFill>
              </a:rPr>
              <a:t>hmwk</a:t>
            </a:r>
            <a:r>
              <a:rPr lang="en-US" sz="1100" dirty="0" smtClean="0">
                <a:solidFill>
                  <a:srgbClr val="C00000"/>
                </a:solidFill>
              </a:rPr>
              <a:t>.</a:t>
            </a:r>
            <a:endParaRPr lang="en-US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077200" cy="640175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pencils: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The pencil sharpener is CLOSED during the day.</a:t>
            </a:r>
          </a:p>
          <a:p>
            <a:pPr>
              <a:buFontTx/>
              <a:buChar char="-"/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 You have 10 pencils to share at your house.</a:t>
            </a:r>
          </a:p>
          <a:p>
            <a:pPr>
              <a:buFontTx/>
              <a:buChar char="-"/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You may also bring 1 mechanical pencil of your own (keep in your tub)</a:t>
            </a:r>
          </a:p>
          <a:p>
            <a:pPr>
              <a:buFontTx/>
              <a:buChar char="-"/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At the end of the day, there must be 10 pencils in your pencil cup in order to receive a positive point!</a:t>
            </a:r>
          </a:p>
          <a:p>
            <a:pPr>
              <a:buFontTx/>
              <a:buChar char="-"/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The pencil sharpener will:</a:t>
            </a:r>
          </a:p>
          <a:p>
            <a:pPr lvl="1">
              <a:buFontTx/>
              <a:buChar char="-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Collect all pencils at the end of the day</a:t>
            </a:r>
          </a:p>
          <a:p>
            <a:pPr lvl="1">
              <a:buFontTx/>
              <a:buChar char="-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Sharpen only house pencils</a:t>
            </a:r>
          </a:p>
          <a:p>
            <a:pPr lvl="1">
              <a:buFontTx/>
              <a:buChar char="-"/>
              <a:defRPr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nnamon cake" pitchFamily="2" charset="0"/>
              </a:rPr>
              <a:t>Replace 10 pencils at each house</a:t>
            </a: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pic>
        <p:nvPicPr>
          <p:cNvPr id="37892" name="Picture 2" descr="http://jt002.k12.sd.us/clip%20art/dancing_penci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3177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9301" y="5054908"/>
            <a:ext cx="7867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tie Patootie" panose="02000603000000000000" pitchFamily="2" charset="0"/>
                <a:ea typeface="Cutie Patootie" panose="02000603000000000000" pitchFamily="2" charset="0"/>
              </a:rPr>
              <a:t>If your pencil breaks…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tie Patootie" panose="02000603000000000000" pitchFamily="2" charset="0"/>
                <a:ea typeface="Cutie Patootie" panose="02000603000000000000" pitchFamily="2" charset="0"/>
              </a:rPr>
              <a:t>Trade it for another at your house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tie Patootie" panose="02000603000000000000" pitchFamily="2" charset="0"/>
                <a:ea typeface="Cutie Patootie" panose="02000603000000000000" pitchFamily="2" charset="0"/>
              </a:rPr>
              <a:t>Use your mechanical pencil</a:t>
            </a:r>
          </a:p>
          <a:p>
            <a:pPr marL="457200" indent="-457200" algn="ctr">
              <a:buFont typeface="Arial" charset="0"/>
              <a:buChar char="•"/>
            </a:pP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utie Patootie" panose="02000603000000000000" pitchFamily="2" charset="0"/>
                <a:ea typeface="Cutie Patootie" panose="02000603000000000000" pitchFamily="2" charset="0"/>
              </a:rPr>
              <a:t>Use a marker, pen or crayon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utie Patootie" panose="02000603000000000000" pitchFamily="2" charset="0"/>
              <a:ea typeface="Cutie Patoo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719" y="189315"/>
            <a:ext cx="8077200" cy="636770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u="sng" dirty="0">
                <a:solidFill>
                  <a:srgbClr val="C00000"/>
                </a:solidFill>
                <a:latin typeface="cinnamon cake" pitchFamily="2" charset="0"/>
              </a:rPr>
              <a:t>Supply shelves</a:t>
            </a:r>
            <a:r>
              <a:rPr lang="en-US" sz="8000" b="1" u="sng" dirty="0" smtClean="0">
                <a:solidFill>
                  <a:srgbClr val="C00000"/>
                </a:solidFill>
                <a:latin typeface="cinnamon cake" pitchFamily="2" charset="0"/>
              </a:rPr>
              <a:t>:</a:t>
            </a:r>
          </a:p>
          <a:p>
            <a:pPr>
              <a:defRPr/>
            </a:pPr>
            <a:endParaRPr lang="en-US" sz="4800" dirty="0">
              <a:solidFill>
                <a:srgbClr val="C00000"/>
              </a:solidFill>
              <a:latin typeface="cinnamon cake" pitchFamily="2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innamon cake" pitchFamily="2" charset="0"/>
              </a:rPr>
              <a:t>Keep notebooks, books, folders stacked neatly under your tub</a:t>
            </a:r>
          </a:p>
          <a:p>
            <a:pPr marL="571500" indent="-571500">
              <a:buFont typeface="Arial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innamon cake" pitchFamily="2" charset="0"/>
              </a:rPr>
              <a:t>Captains will pass all materials out to you!</a:t>
            </a:r>
          </a:p>
          <a:p>
            <a:pPr marL="571500" indent="-571500">
              <a:buFont typeface="Arial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innamon cake" pitchFamily="2" charset="0"/>
              </a:rPr>
              <a:t>Only gather your own materials during independent work</a:t>
            </a:r>
          </a:p>
          <a:p>
            <a:pPr marL="571500" indent="-571500">
              <a:buFont typeface="Arial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571500" indent="-571500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innamon cake" pitchFamily="2" charset="0"/>
              </a:rPr>
              <a:t>Shelves will be checked for organization and rewards and consequences will be given!</a:t>
            </a:r>
            <a:endParaRPr lang="en-US" sz="2400" b="1" dirty="0">
              <a:solidFill>
                <a:schemeClr val="tx1"/>
              </a:solidFill>
              <a:latin typeface="cinnamon cake" pitchFamily="2" charset="0"/>
            </a:endParaRPr>
          </a:p>
        </p:txBody>
      </p:sp>
      <p:pic>
        <p:nvPicPr>
          <p:cNvPr id="38916" name="Picture 2" descr="http://t1.gstatic.com/images?q=tbn:ANd9GcS6WBWGsPb37j2jNJlmGWBniypfDQ0yNM-VngBvCufD22GUhCq_tm4CYs1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4203"/>
            <a:ext cx="10858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077200" cy="60277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u="sng" dirty="0">
                <a:solidFill>
                  <a:srgbClr val="C00000"/>
                </a:solidFill>
                <a:latin typeface="cinnamon cake" pitchFamily="2" charset="0"/>
              </a:rPr>
              <a:t>How to head your papers: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pic>
        <p:nvPicPr>
          <p:cNvPr id="29700" name="Picture 2" descr="http://sites.google.com/site/mslibb/All_Work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17"/>
          <a:stretch>
            <a:fillRect/>
          </a:stretch>
        </p:blipFill>
        <p:spPr bwMode="auto">
          <a:xfrm>
            <a:off x="914400" y="2514600"/>
            <a:ext cx="739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752600" y="2590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019800" y="2514600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b="1">
                <a:solidFill>
                  <a:srgbClr val="FF0000"/>
                </a:solidFill>
                <a:latin typeface="Catchup" pitchFamily="2" charset="0"/>
              </a:rPr>
              <a:t>Name</a:t>
            </a:r>
          </a:p>
          <a:p>
            <a:pPr algn="r" eaLnBrk="1" hangingPunct="1"/>
            <a:r>
              <a:rPr lang="en-US" sz="2000" b="1">
                <a:solidFill>
                  <a:srgbClr val="FF0000"/>
                </a:solidFill>
                <a:latin typeface="Catchup" pitchFamily="2" charset="0"/>
              </a:rPr>
              <a:t>	#             </a:t>
            </a:r>
          </a:p>
          <a:p>
            <a:pPr algn="r" eaLnBrk="1" hangingPunct="1"/>
            <a:r>
              <a:rPr lang="en-US" sz="2000" b="1">
                <a:solidFill>
                  <a:srgbClr val="FF0000"/>
                </a:solidFill>
                <a:latin typeface="Catchup" pitchFamily="2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553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02718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r>
              <a:rPr lang="en-US" sz="13800" b="1" dirty="0" smtClean="0">
                <a:solidFill>
                  <a:schemeClr val="tx1"/>
                </a:solidFill>
                <a:latin typeface="cinnamon cake" pitchFamily="2" charset="0"/>
              </a:rPr>
              <a:t>In our home…</a:t>
            </a:r>
            <a:endParaRPr lang="en-US" sz="9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05800" cy="575476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u="sng" dirty="0" smtClean="0">
                <a:solidFill>
                  <a:srgbClr val="C00000"/>
                </a:solidFill>
                <a:latin typeface="cinnamon cake" pitchFamily="2" charset="0"/>
              </a:rPr>
              <a:t>What do I do if I finish early?</a:t>
            </a:r>
            <a:endParaRPr lang="en-US" sz="5400" b="1" u="sng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If you finish your work early, you may do any of the following things…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Just remember to stay silent!!!</a:t>
            </a: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cinnamon cake" pitchFamily="2" charset="0"/>
              </a:rPr>
              <a:t>REFER TO THE EARLY FINISHERS </a:t>
            </a:r>
            <a:r>
              <a:rPr lang="en-US" sz="4400" dirty="0" smtClean="0">
                <a:solidFill>
                  <a:srgbClr val="FF0000"/>
                </a:solidFill>
                <a:latin typeface="cinnamon cake" pitchFamily="2" charset="0"/>
              </a:rPr>
              <a:t>POSTER</a:t>
            </a:r>
            <a:endParaRPr lang="en-US" sz="4400" dirty="0">
              <a:solidFill>
                <a:srgbClr val="FF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400" dirty="0">
              <a:solidFill>
                <a:srgbClr val="FF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2000" dirty="0">
              <a:solidFill>
                <a:srgbClr val="FF0000"/>
              </a:solidFill>
              <a:latin typeface="cinnamon cake" pitchFamily="2" charset="0"/>
            </a:endParaRPr>
          </a:p>
        </p:txBody>
      </p:sp>
      <p:pic>
        <p:nvPicPr>
          <p:cNvPr id="10245" name="Picture 5" descr="http://teachers.scholarschoice.ca/images/products/25/Teacher-Im-Done-Now-What-Do-I-Do-Ebook-N3225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306" y="4930588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7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36770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If you are absent: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innamon cake" pitchFamily="2" charset="0"/>
              </a:rPr>
              <a:t>You have a couple of responsibilities…</a:t>
            </a:r>
          </a:p>
          <a:p>
            <a:pPr>
              <a:defRPr/>
            </a:pPr>
            <a:endParaRPr lang="en-US" sz="28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cinnamon cake" pitchFamily="2" charset="0"/>
              </a:rPr>
              <a:t>Bring a note from home </a:t>
            </a:r>
            <a:r>
              <a:rPr lang="en-US" sz="2800" dirty="0">
                <a:solidFill>
                  <a:schemeClr val="tx1"/>
                </a:solidFill>
                <a:latin typeface="cinnamon cake" pitchFamily="2" charset="0"/>
                <a:sym typeface="Wingdings" pitchFamily="2" charset="2"/>
              </a:rPr>
              <a:t> turn it into </a:t>
            </a:r>
            <a:r>
              <a:rPr lang="en-US" sz="2800" dirty="0" smtClean="0">
                <a:solidFill>
                  <a:schemeClr val="tx1"/>
                </a:solidFill>
                <a:latin typeface="cinnamon cake" pitchFamily="2" charset="0"/>
                <a:sym typeface="Wingdings" pitchFamily="2" charset="2"/>
              </a:rPr>
              <a:t>my basket</a:t>
            </a:r>
          </a:p>
          <a:p>
            <a:pPr marL="457200" indent="-457200">
              <a:buFontTx/>
              <a:buAutoNum type="arabicPeriod"/>
              <a:defRPr/>
            </a:pPr>
            <a:endParaRPr lang="en-US" sz="28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cinnamon cake" pitchFamily="2" charset="0"/>
              </a:rPr>
              <a:t>Ask me </a:t>
            </a:r>
            <a:r>
              <a:rPr lang="en-US" sz="2800" dirty="0" smtClean="0">
                <a:solidFill>
                  <a:schemeClr val="tx1"/>
                </a:solidFill>
                <a:latin typeface="cinnamon cake" pitchFamily="2" charset="0"/>
              </a:rPr>
              <a:t>for a missing work folder</a:t>
            </a:r>
          </a:p>
          <a:p>
            <a:pPr marL="457200" indent="-457200">
              <a:buFontTx/>
              <a:buAutoNum type="arabicPeriod"/>
              <a:defRPr/>
            </a:pPr>
            <a:endParaRPr lang="en-US" sz="28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cinnamon cake" pitchFamily="2" charset="0"/>
              </a:rPr>
              <a:t>Return the folder by the due date I give you!</a:t>
            </a:r>
            <a:endParaRPr lang="en-US" sz="2800" dirty="0">
              <a:solidFill>
                <a:schemeClr val="tx1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35844" name="Picture 2" descr="http://www.friscoisd.org/ly/schools/elementary/fisher/images/sendnote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5" y="4876800"/>
            <a:ext cx="1981200" cy="2178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643580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8000" b="1" u="sng" dirty="0">
                <a:solidFill>
                  <a:srgbClr val="C00000"/>
                </a:solidFill>
                <a:latin typeface="cinnamon cake" pitchFamily="2" charset="0"/>
              </a:rPr>
              <a:t>Use    before me!</a:t>
            </a:r>
          </a:p>
          <a:p>
            <a:pPr algn="ctr"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You are fourth graders now…so you must be resourceful! If you get stuck, look for the answer! You’ll most likely find it!</a:t>
            </a:r>
          </a:p>
          <a:p>
            <a:pPr>
              <a:defRPr/>
            </a:pPr>
            <a:endParaRPr lang="en-US" sz="3200" b="1" dirty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rgbClr val="FF0000"/>
                </a:solidFill>
                <a:latin typeface="cinnamon cake" pitchFamily="2" charset="0"/>
              </a:rPr>
              <a:t>Types of </a:t>
            </a:r>
            <a:r>
              <a:rPr lang="en-US" sz="3200" b="1" u="sng" dirty="0" smtClean="0">
                <a:solidFill>
                  <a:srgbClr val="FF0000"/>
                </a:solidFill>
                <a:latin typeface="cinnamon cake" pitchFamily="2" charset="0"/>
              </a:rPr>
              <a:t>resources</a:t>
            </a:r>
            <a:r>
              <a:rPr lang="en-US" sz="3200" b="1" u="sng" dirty="0">
                <a:solidFill>
                  <a:srgbClr val="FF0000"/>
                </a:solidFill>
                <a:latin typeface="cinnamon cake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cinnamon cake" pitchFamily="2" charset="0"/>
              </a:rPr>
              <a:t>CHART: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cinnamon cake" pitchFamily="2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cinnamon cake" pitchFamily="2" charset="0"/>
              </a:rPr>
              <a:t>*can you add to it?</a:t>
            </a:r>
          </a:p>
          <a:p>
            <a:pPr>
              <a:defRPr/>
            </a:pPr>
            <a:endParaRPr lang="en-US" sz="3200" b="1" dirty="0">
              <a:solidFill>
                <a:srgbClr val="FF0000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3200" b="1" dirty="0" smtClean="0">
              <a:solidFill>
                <a:srgbClr val="FF0000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11271" name="Picture 7" descr="http://www.impawards.com/1994/posters/ace_ventura_pet_detect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055" y="3034145"/>
            <a:ext cx="2255318" cy="333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15" descr="http://www.magiclanterngraphics.com/detective_magnifying_glass_l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09" y="141625"/>
            <a:ext cx="990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1799" y="339436"/>
            <a:ext cx="75052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innamon cake" pitchFamily="2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6366367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Types of resources chart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1463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418" y="22167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Always remember…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09600"/>
            <a:ext cx="8305800" cy="1524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500" b="1" dirty="0" smtClean="0">
                <a:solidFill>
                  <a:srgbClr val="C00000"/>
                </a:solidFill>
                <a:latin typeface="cinnamon cake" pitchFamily="2" charset="0"/>
              </a:rPr>
              <a:t>Commit to H.Q.W!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2678326"/>
            <a:ext cx="5029200" cy="6095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 smtClean="0">
                <a:solidFill>
                  <a:srgbClr val="C00000"/>
                </a:solidFill>
                <a:latin typeface="cinnamon cake" pitchFamily="2" charset="0"/>
              </a:rPr>
              <a:t>What is H.Q.W?</a:t>
            </a:r>
            <a:endParaRPr lang="en-US" sz="3600" b="1" u="sng" dirty="0">
              <a:solidFill>
                <a:srgbClr val="C00000"/>
              </a:solidFill>
              <a:latin typeface="cinnamon cak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347742"/>
            <a:ext cx="5451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innamon cake" pitchFamily="2" charset="0"/>
              </a:rPr>
              <a:t>HIGH…QUALITY…WORK</a:t>
            </a:r>
          </a:p>
          <a:p>
            <a:endParaRPr lang="en-US" sz="1600" dirty="0">
              <a:latin typeface="cinnamon cake" pitchFamily="2" charset="0"/>
            </a:endParaRPr>
          </a:p>
          <a:p>
            <a:r>
              <a:rPr lang="en-US" sz="1600" dirty="0" smtClean="0">
                <a:latin typeface="cinnamon cake" pitchFamily="2" charset="0"/>
              </a:rPr>
              <a:t>Can be used as an example for others to see!</a:t>
            </a:r>
          </a:p>
          <a:p>
            <a:endParaRPr lang="en-US" sz="1600" dirty="0">
              <a:latin typeface="cinnamon cake" pitchFamily="2" charset="0"/>
            </a:endParaRPr>
          </a:p>
          <a:p>
            <a:r>
              <a:rPr lang="en-US" sz="1600" dirty="0" smtClean="0">
                <a:latin typeface="cinnamon cake" pitchFamily="2" charset="0"/>
              </a:rPr>
              <a:t>It’s CLEAR, NEAT, and WELL ORGANIZED!</a:t>
            </a:r>
          </a:p>
          <a:p>
            <a:endParaRPr lang="en-US" sz="1600" dirty="0">
              <a:latin typeface="cinnamon cake" pitchFamily="2" charset="0"/>
            </a:endParaRPr>
          </a:p>
          <a:p>
            <a:r>
              <a:rPr lang="en-US" sz="1600" dirty="0" smtClean="0">
                <a:latin typeface="cinnamon cake" pitchFamily="2" charset="0"/>
              </a:rPr>
              <a:t>Proves you have made GREAT EFFORT and shows your thinking!</a:t>
            </a:r>
          </a:p>
          <a:p>
            <a:endParaRPr lang="en-US" sz="1600" dirty="0">
              <a:latin typeface="cinnamon cak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5709" y="5913298"/>
            <a:ext cx="1780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Create clips for board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www.claritystaffing.com/wp-content/uploads/2011/03/hard-worker_dw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21709"/>
            <a:ext cx="2569773" cy="3534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27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623149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TURNING PAPERS IN:</a:t>
            </a: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innamon cake" pitchFamily="2" charset="0"/>
              </a:rPr>
              <a:t>TURNING </a:t>
            </a:r>
            <a:r>
              <a:rPr lang="en-US" sz="2400" b="1" dirty="0">
                <a:solidFill>
                  <a:srgbClr val="C00000"/>
                </a:solidFill>
                <a:latin typeface="cinnamon cake" pitchFamily="2" charset="0"/>
              </a:rPr>
              <a:t>INTO THE </a:t>
            </a:r>
            <a:r>
              <a:rPr lang="en-US" sz="2400" b="1" dirty="0" smtClean="0">
                <a:solidFill>
                  <a:srgbClr val="C00000"/>
                </a:solidFill>
                <a:latin typeface="cinnamon cake" pitchFamily="2" charset="0"/>
              </a:rPr>
              <a:t>DRAWERS…</a:t>
            </a:r>
            <a:endParaRPr lang="en-US" sz="2400" b="1" dirty="0">
              <a:solidFill>
                <a:srgbClr val="C00000"/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* place all paper in the same direction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innamon cake" pitchFamily="2" charset="0"/>
              </a:rPr>
              <a:t>TURNING </a:t>
            </a:r>
            <a:r>
              <a:rPr lang="en-US" sz="2400" b="1" dirty="0">
                <a:solidFill>
                  <a:srgbClr val="C00000"/>
                </a:solidFill>
                <a:latin typeface="cinnamon cake" pitchFamily="2" charset="0"/>
              </a:rPr>
              <a:t>INTO </a:t>
            </a:r>
            <a:r>
              <a:rPr lang="en-US" sz="2400" b="1" dirty="0" smtClean="0">
                <a:solidFill>
                  <a:srgbClr val="C00000"/>
                </a:solidFill>
                <a:latin typeface="cinnamon cake" pitchFamily="2" charset="0"/>
              </a:rPr>
              <a:t>YOUR CAPTAIN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*pass materials to them quickly and quietly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innamon cake" pitchFamily="2" charset="0"/>
              </a:rPr>
              <a:t>TURNING IN NOTEBOOKS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* open to the page I’m grading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* stack notebooks neatly where I ask you to</a:t>
            </a: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	</a:t>
            </a:r>
            <a:endParaRPr lang="en-US" sz="2000" dirty="0">
              <a:solidFill>
                <a:srgbClr val="FF0000"/>
              </a:solidFill>
              <a:latin typeface="Twelve Ton Fishsti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0" y="5867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Demonstrate all 3</a:t>
            </a:r>
          </a:p>
          <a:p>
            <a:r>
              <a:rPr lang="en-US" sz="1000" dirty="0" smtClean="0">
                <a:solidFill>
                  <a:srgbClr val="C00000"/>
                </a:solidFill>
              </a:rPr>
              <a:t>Discuss grading chart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640175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u="sng" dirty="0">
                <a:solidFill>
                  <a:srgbClr val="C00000"/>
                </a:solidFill>
                <a:latin typeface="cinnamon cake" pitchFamily="2" charset="0"/>
              </a:rPr>
              <a:t>If someone knocks on the door:</a:t>
            </a:r>
          </a:p>
          <a:p>
            <a:pPr algn="ctr">
              <a:defRPr/>
            </a:pPr>
            <a:endParaRPr lang="en-US" sz="6600" b="1" dirty="0">
              <a:solidFill>
                <a:srgbClr val="C00000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800" b="1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400" b="1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400" b="1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400" b="1" dirty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400" b="1" dirty="0" smtClean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* </a:t>
            </a: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Please do not shout out that someone is </a:t>
            </a: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here, FOCUS ON ME!</a:t>
            </a: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innamon cake" pitchFamily="2" charset="0"/>
              </a:rPr>
              <a:t>* Upon my approval, the LINE LEADER can open the door!</a:t>
            </a: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</p:txBody>
      </p:sp>
      <p:pic>
        <p:nvPicPr>
          <p:cNvPr id="5122" name="Picture 2" descr="http://3.bp.blogspot.com/-BfSiRg-X6-0/UVcgIqCBMAI/AAAAAAAABDY/IzqHrGic1jA/s1600/Someone+is+at+the+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2095889" cy="2743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63674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Moving around the room:</a:t>
            </a:r>
          </a:p>
          <a:p>
            <a:pPr algn="ctr">
              <a:defRPr/>
            </a:pP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If you must get up, please do so quietly and quickly…no need to doddle!</a:t>
            </a:r>
          </a:p>
          <a:p>
            <a:pPr marL="342900" indent="-342900">
              <a:buFontTx/>
              <a:buAutoNum type="arabicPeriod"/>
              <a:defRPr/>
            </a:pP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Also, please be respectful and stay seated if a teacher, classmate, or visitor is talking in front of the class.</a:t>
            </a:r>
          </a:p>
          <a:p>
            <a:pPr marL="342900" indent="-342900">
              <a:buFontTx/>
              <a:buAutoNum type="arabicPeriod"/>
              <a:defRPr/>
            </a:pPr>
            <a:endParaRPr lang="en-US" sz="2000" b="1" dirty="0">
              <a:solidFill>
                <a:schemeClr val="tx1"/>
              </a:solidFill>
              <a:latin typeface="cinnamon cake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Restroom breaks: we will have certain times to go…only go to the restroom if it is an emergency! </a:t>
            </a:r>
          </a:p>
          <a:p>
            <a:pPr>
              <a:defRPr/>
            </a:pPr>
            <a:endPara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cinnamon cake" pitchFamily="2" charset="0"/>
            </a:endParaRPr>
          </a:p>
          <a:p>
            <a:pPr marL="342900" indent="-342900" algn="ctr">
              <a:defRPr/>
            </a:pPr>
            <a:r>
              <a:rPr lang="en-US" sz="2000" b="1" dirty="0">
                <a:solidFill>
                  <a:srgbClr val="FF0000"/>
                </a:solidFill>
                <a:latin typeface="cinnamon cake" pitchFamily="2" charset="0"/>
              </a:rPr>
              <a:t>Remember to move your name to where you are going on the chart by the door! </a:t>
            </a:r>
            <a:r>
              <a:rPr lang="en-US" sz="2000" b="1" dirty="0">
                <a:solidFill>
                  <a:srgbClr val="FF0000"/>
                </a:solidFill>
                <a:latin typeface="cinnamon cake" pitchFamily="2" charset="0"/>
                <a:sym typeface="Wingdings" pitchFamily="2" charset="2"/>
              </a:rPr>
              <a:t></a:t>
            </a:r>
            <a:endParaRPr lang="en-US" sz="2000" b="1" dirty="0">
              <a:solidFill>
                <a:srgbClr val="FF0000"/>
              </a:solidFill>
              <a:latin typeface="cinnamon cake" pitchFamily="2" charset="0"/>
            </a:endParaRPr>
          </a:p>
        </p:txBody>
      </p:sp>
      <p:pic>
        <p:nvPicPr>
          <p:cNvPr id="12292" name="Picture 2" descr="http://www.animationplayhouse.com/xxskelwal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0206"/>
            <a:ext cx="914400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628991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DEMONSTRATE I’m gone chart PRACTICE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3663"/>
            <a:ext cx="8077200" cy="606123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u="sng" dirty="0">
                <a:solidFill>
                  <a:srgbClr val="C00000"/>
                </a:solidFill>
                <a:latin typeface="cinnamon cake" pitchFamily="2" charset="0"/>
              </a:rPr>
              <a:t>Classroom library: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Class library books must stay in the classroom at all times! No field trips home, please!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  <a:sym typeface="Wingdings" pitchFamily="2" charset="2"/>
              </a:rPr>
              <a:t>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en-US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r>
              <a:rPr lang="en-US" b="1" u="sng" dirty="0" smtClean="0">
                <a:solidFill>
                  <a:srgbClr val="C00000"/>
                </a:solidFill>
                <a:latin typeface="cinnamon cake" pitchFamily="2" charset="0"/>
              </a:rPr>
              <a:t>Check </a:t>
            </a:r>
            <a:r>
              <a:rPr lang="en-US" b="1" u="sng" dirty="0">
                <a:solidFill>
                  <a:srgbClr val="C00000"/>
                </a:solidFill>
                <a:latin typeface="cinnamon cake" pitchFamily="2" charset="0"/>
              </a:rPr>
              <a:t>out </a:t>
            </a:r>
            <a:r>
              <a:rPr lang="en-US" b="1" u="sng" dirty="0" smtClean="0">
                <a:solidFill>
                  <a:srgbClr val="C00000"/>
                </a:solidFill>
                <a:latin typeface="cinnamon cake" pitchFamily="2" charset="0"/>
              </a:rPr>
              <a:t>times: DURING MORNING WORK ONLY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cinnamon cake" pitchFamily="2" charset="0"/>
              </a:rPr>
              <a:t>#1-5 MONDAY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cinnamon cake" pitchFamily="2" charset="0"/>
              </a:rPr>
              <a:t>#6-10 TUESDAY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cinnamon cake" pitchFamily="2" charset="0"/>
              </a:rPr>
              <a:t>#11-15 WEDNESDAY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cinnamon cake" pitchFamily="2" charset="0"/>
              </a:rPr>
              <a:t>#16-20 THURSDAY</a:t>
            </a:r>
          </a:p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cinnamon cake" pitchFamily="2" charset="0"/>
              </a:rPr>
              <a:t>#21-25 FRIDAY</a:t>
            </a:r>
            <a:endParaRPr lang="en-US" dirty="0">
              <a:solidFill>
                <a:srgbClr val="C00000"/>
              </a:solidFill>
              <a:latin typeface="cinnamon cake" pitchFamily="2" charset="0"/>
            </a:endParaRPr>
          </a:p>
        </p:txBody>
      </p:sp>
      <p:pic>
        <p:nvPicPr>
          <p:cNvPr id="27652" name="Picture 2" descr="http://t2.gstatic.com/images?q=tbn:ANd9GcQUqPgdC1CqujV1ezYjm8uDauvijf_uKBhgdbCYkHRdWiQNapr2uJ8LH4h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828800" cy="15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6096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innamon cake" pitchFamily="2" charset="0"/>
              </a:rPr>
              <a:t>Demonstrate and practice</a:t>
            </a:r>
            <a:endParaRPr lang="en-US" sz="1200" dirty="0">
              <a:solidFill>
                <a:srgbClr val="FF0000"/>
              </a:solidFill>
              <a:latin typeface="cinnamon cake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06" y="255768"/>
            <a:ext cx="5005388" cy="653988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467600" y="52650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Demo and make clips and book marks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-68263"/>
            <a:ext cx="8077200" cy="699770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>
                <a:solidFill>
                  <a:srgbClr val="C00000"/>
                </a:solidFill>
                <a:latin typeface="cinnamon cake" pitchFamily="2" charset="0"/>
              </a:rPr>
              <a:t>TABLE CHALLENGE</a:t>
            </a:r>
          </a:p>
          <a:p>
            <a:pPr algn="ctr">
              <a:defRPr/>
            </a:pPr>
            <a:r>
              <a:rPr lang="en-US" sz="4400" b="1" u="sng" dirty="0">
                <a:solidFill>
                  <a:srgbClr val="C00000"/>
                </a:solidFill>
                <a:latin typeface="cinnamon cake" pitchFamily="2" charset="0"/>
              </a:rPr>
              <a:t>Post-test: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Twelve Ton Fishstick" pitchFamily="34" charset="0"/>
              </a:rPr>
              <a:t>Do you think these are facts or myths?</a:t>
            </a:r>
          </a:p>
          <a:p>
            <a:pPr>
              <a:defRPr/>
            </a:pPr>
            <a:endParaRPr lang="en-US" sz="9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In our class, you only represent yourself.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You should always work to your best potential!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It does not matter how you sit or stand.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A great teammate always has someone else’s back.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Morning Arrival and afternoon dismissal are a time to talk</a:t>
            </a: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!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If you finish early, you should read a book, finish work from earlier, or write in your journal.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chemeClr val="tx1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rgbClr val="C00000"/>
                </a:solidFill>
                <a:latin typeface="Twelve Ton Fishstick" pitchFamily="34" charset="0"/>
              </a:rPr>
              <a:t>Your notebook does not have to be organized, it’s not important.</a:t>
            </a:r>
          </a:p>
          <a:p>
            <a:pPr marL="457200" indent="-457200">
              <a:buFontTx/>
              <a:buAutoNum type="arabicPeriod"/>
              <a:defRPr/>
            </a:pPr>
            <a:endParaRPr lang="en-US" sz="1700" dirty="0">
              <a:solidFill>
                <a:srgbClr val="C00000"/>
              </a:solidFill>
              <a:latin typeface="Twelve Ton Fishstick" pitchFamily="34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Twelve Ton Fishstick" pitchFamily="34" charset="0"/>
              </a:rPr>
              <a:t>I should be your first resource if you are confused about something.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pic>
        <p:nvPicPr>
          <p:cNvPr id="39940" name="Picture 2" descr="http://www.aoltv.com/images/2005/08/mythbusters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8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1463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963" y="4191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First thing’s first… You represent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4181" y="914400"/>
            <a:ext cx="8305800" cy="1295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500" b="1" dirty="0" smtClean="0">
                <a:solidFill>
                  <a:srgbClr val="C00000"/>
                </a:solidFill>
                <a:latin typeface="cinnamon cake" pitchFamily="2" charset="0"/>
              </a:rPr>
              <a:t>MORE than yourself!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133600" y="1889918"/>
            <a:ext cx="5029200" cy="6397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>
                <a:latin typeface="cinnamon cake" pitchFamily="2" charset="0"/>
              </a:rPr>
              <a:t>You are the window to your family!!!</a:t>
            </a:r>
            <a:endParaRPr lang="en-US" sz="2400" b="1" dirty="0">
              <a:latin typeface="cinnamon cake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4569159"/>
            <a:ext cx="4419600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innamon cake" pitchFamily="2" charset="0"/>
                <a:hlinkClick r:id="rId3"/>
              </a:rPr>
              <a:t>How do you want people to remember you?</a:t>
            </a: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5842337"/>
            <a:ext cx="199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“I want to be remembered as a person who…” ACTIVITY</a:t>
            </a:r>
          </a:p>
        </p:txBody>
      </p:sp>
      <p:pic>
        <p:nvPicPr>
          <p:cNvPr id="1026" name="Picture 2" descr="https://encrypted-tbn1.gstatic.com/images?q=tbn:ANd9GcSvaiv_W5AgGdhgA414UyVQ71Sk9nV7_GDV1QO-LIoWw0JD95sn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66" y="2515167"/>
            <a:ext cx="2151668" cy="21516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150"/>
            <a:ext cx="5214937" cy="6682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 rot="21225966">
            <a:off x="2552700" y="314334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utie Patootie" panose="02000603000000000000" pitchFamily="2" charset="0"/>
                <a:ea typeface="Cutie Patootie" panose="02000603000000000000" pitchFamily="2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utie Patootie" panose="02000603000000000000" pitchFamily="2" charset="0"/>
                <a:ea typeface="Cutie Patootie" panose="02000603000000000000" pitchFamily="2" charset="0"/>
              </a:rPr>
              <a:t>I want to be remembered as someone who brought out the best in others. I also want people to remember me for the light that I shine when I walk through the door. It is important to me that I take care of others, never be afraid of learning, and always serve for a higher purpose</a:t>
            </a:r>
            <a:r>
              <a:rPr lang="en-US" dirty="0" smtClean="0">
                <a:latin typeface="Cutie Patootie" panose="02000603000000000000" pitchFamily="2" charset="0"/>
                <a:ea typeface="Cutie Patootie" panose="02000603000000000000" pitchFamily="2" charset="0"/>
              </a:rPr>
              <a:t>!</a:t>
            </a:r>
            <a:endParaRPr lang="en-US" dirty="0">
              <a:latin typeface="Cutie Patootie" panose="02000603000000000000" pitchFamily="2" charset="0"/>
              <a:ea typeface="Cutie Patoot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5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35067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r>
              <a:rPr lang="en-US" sz="5400" b="1" u="sng" dirty="0" smtClean="0">
                <a:solidFill>
                  <a:srgbClr val="C00000"/>
                </a:solidFill>
                <a:latin typeface="cinnamon cake" pitchFamily="2" charset="0"/>
              </a:rPr>
              <a:t>You can TRANSFORM yourself!</a:t>
            </a:r>
            <a:endParaRPr lang="en-US" sz="5400" b="1" u="sng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welve Ton Fishstick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Take a little inspiration from my little friend…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cinnamon cake" pitchFamily="2" charset="0"/>
              </a:rPr>
              <a:t>The Kid President!</a:t>
            </a: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  <p:pic>
        <p:nvPicPr>
          <p:cNvPr id="410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962400"/>
            <a:ext cx="3673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23149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 algn="ctr">
              <a:defRPr/>
            </a:pPr>
            <a:r>
              <a:rPr lang="en-US" sz="9600" b="1" dirty="0" smtClean="0">
                <a:solidFill>
                  <a:schemeClr val="tx1"/>
                </a:solidFill>
                <a:latin typeface="cinnamon cake" pitchFamily="2" charset="0"/>
              </a:rPr>
              <a:t>Behavior Expectations!</a:t>
            </a:r>
          </a:p>
          <a:p>
            <a:pPr algn="ctr">
              <a:defRPr/>
            </a:pPr>
            <a:endParaRPr lang="en-US" sz="9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welve Ton Fishsti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77200" cy="626554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Attention grabbers!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I will use a few different cues to get your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attention! Your goal is to stop immediately!</a:t>
            </a: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6151" name="Picture 9" descr="http://t2.gstatic.com/images?q=tbn:ANd9GcScehWkVVdKEVycwPBN0dUQFQIj5wKl9mUh2_mrytmkvVQyt4BO3jf56M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4039008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 descr="http://us.cdn4.123rf.com/168nwm/logos/logos1011/logos101100810/8233322-portrait-of-excited-young-woman-pointing-with-both-hands-towards-the-camera-on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14" y="5633448"/>
            <a:ext cx="1600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s.myniceprofile.com/myspacepic/185/1850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3114079"/>
            <a:ext cx="12573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://t2.gstatic.com/images?q=tbn:ANd9GcQyXBB8rW89uHM9E-RlWKiu7LfSdjdRIu5AyTxnF_qPY0lcqswzQRpJH7wrxw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405721"/>
            <a:ext cx="2743200" cy="2455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38248"/>
              </p:ext>
            </p:extLst>
          </p:nvPr>
        </p:nvGraphicFramePr>
        <p:xfrm>
          <a:off x="152400" y="1981200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Scoot – a – loo!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“WHOOOOOP!”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48081"/>
              </p:ext>
            </p:extLst>
          </p:nvPr>
        </p:nvGraphicFramePr>
        <p:xfrm>
          <a:off x="762000" y="3339788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lt1"/>
                          </a:solidFill>
                          <a:latin typeface="cinnamon cake" pitchFamily="2" charset="0"/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chemeClr val="lt1"/>
                          </a:solidFill>
                          <a:latin typeface="cinnamon cake" pitchFamily="2" charset="0"/>
                        </a:rPr>
                        <a:t> Claps to that!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“Clap</a:t>
                      </a:r>
                      <a:r>
                        <a:rPr lang="en-US" b="1" baseline="0" dirty="0" smtClean="0">
                          <a:latin typeface="cinnamon cake" pitchFamily="2" charset="0"/>
                        </a:rPr>
                        <a:t> -- </a:t>
                      </a:r>
                      <a:r>
                        <a:rPr lang="en-US" b="1" dirty="0" smtClean="0">
                          <a:latin typeface="cinnamon cake" pitchFamily="2" charset="0"/>
                        </a:rPr>
                        <a:t>Clap!”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30489"/>
              </p:ext>
            </p:extLst>
          </p:nvPr>
        </p:nvGraphicFramePr>
        <p:xfrm>
          <a:off x="1676400" y="4726123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Celebrate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“WHOOP </a:t>
                      </a:r>
                      <a:r>
                        <a:rPr lang="en-US" b="1" dirty="0" err="1" smtClean="0">
                          <a:latin typeface="cinnamon cake" pitchFamily="2" charset="0"/>
                        </a:rPr>
                        <a:t>WHOOP</a:t>
                      </a:r>
                      <a:r>
                        <a:rPr lang="en-US" b="1" dirty="0" smtClean="0">
                          <a:latin typeface="cinnamon cake" pitchFamily="2" charset="0"/>
                        </a:rPr>
                        <a:t>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72781"/>
              </p:ext>
            </p:extLst>
          </p:nvPr>
        </p:nvGraphicFramePr>
        <p:xfrm>
          <a:off x="3048000" y="2057400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Drum Roll</a:t>
                      </a:r>
                      <a:r>
                        <a:rPr lang="en-US" sz="1800" b="1" baseline="0" dirty="0" smtClean="0">
                          <a:latin typeface="cinnamon cake" pitchFamily="2" charset="0"/>
                        </a:rPr>
                        <a:t> Please!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“duh—</a:t>
                      </a:r>
                      <a:r>
                        <a:rPr lang="en-US" b="1" dirty="0" err="1" smtClean="0">
                          <a:latin typeface="cinnamon cake" pitchFamily="2" charset="0"/>
                        </a:rPr>
                        <a:t>dum</a:t>
                      </a:r>
                      <a:r>
                        <a:rPr lang="en-US" b="1" dirty="0" smtClean="0">
                          <a:latin typeface="cinnamon cake" pitchFamily="2" charset="0"/>
                        </a:rPr>
                        <a:t>—cha”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45071"/>
              </p:ext>
            </p:extLst>
          </p:nvPr>
        </p:nvGraphicFramePr>
        <p:xfrm>
          <a:off x="3733800" y="3339788"/>
          <a:ext cx="2209800" cy="186646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On my signal, what’s my signal?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“Pop!”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260"/>
              </p:ext>
            </p:extLst>
          </p:nvPr>
        </p:nvGraphicFramePr>
        <p:xfrm>
          <a:off x="4648200" y="4863147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Super Focus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“SWOOOSH!”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43395"/>
              </p:ext>
            </p:extLst>
          </p:nvPr>
        </p:nvGraphicFramePr>
        <p:xfrm>
          <a:off x="5794664" y="2209800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1….2…3…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-look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-stand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innamon cake" pitchFamily="2" charset="0"/>
                        </a:rPr>
                        <a:t>-walk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20826"/>
              </p:ext>
            </p:extLst>
          </p:nvPr>
        </p:nvGraphicFramePr>
        <p:xfrm>
          <a:off x="6667500" y="3565498"/>
          <a:ext cx="2209800" cy="17488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09800"/>
              </a:tblGrid>
              <a:tr h="52247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innamon cake" pitchFamily="2" charset="0"/>
                        </a:rPr>
                        <a:t>SET THE PACE!</a:t>
                      </a:r>
                      <a:endParaRPr lang="en-US" b="1" dirty="0">
                        <a:solidFill>
                          <a:schemeClr val="bg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  <a:tr h="1226385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cinnamon cake" pitchFamily="2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cinnamon cake" pitchFamily="2" charset="0"/>
                        </a:rPr>
                        <a:t>Freeze</a:t>
                      </a:r>
                      <a:r>
                        <a:rPr lang="en-US" b="1" baseline="0" dirty="0" smtClean="0">
                          <a:latin typeface="cinnamon cake" pitchFamily="2" charset="0"/>
                        </a:rPr>
                        <a:t> and  focus</a:t>
                      </a:r>
                      <a:endParaRPr lang="en-US" b="1" dirty="0">
                        <a:solidFill>
                          <a:schemeClr val="tx1"/>
                        </a:solidFill>
                        <a:latin typeface="cinnamon cake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5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8077200" cy="616267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600" b="1" u="sng" dirty="0">
                <a:solidFill>
                  <a:srgbClr val="C00000"/>
                </a:solidFill>
                <a:latin typeface="cinnamon cake" pitchFamily="2" charset="0"/>
              </a:rPr>
              <a:t>Body Language is important:</a:t>
            </a: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cinnamon cake" pitchFamily="2" charset="0"/>
              </a:rPr>
              <a:t>Shoulders back, chin up…Be proud of who you are!</a:t>
            </a:r>
          </a:p>
          <a:p>
            <a:pPr>
              <a:buFontTx/>
              <a:buChar char="-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  <a:latin typeface="cinnamon cake" pitchFamily="2" charset="0"/>
              </a:rPr>
              <a:t>How you look is who you are!</a:t>
            </a:r>
          </a:p>
          <a:p>
            <a:pPr>
              <a:buFontTx/>
              <a:buChar char="-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		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innamon cake" pitchFamily="2" charset="0"/>
              </a:rPr>
              <a:t>		</a:t>
            </a:r>
            <a:r>
              <a:rPr lang="en-US" sz="2400" dirty="0">
                <a:solidFill>
                  <a:srgbClr val="C00000"/>
                </a:solidFill>
                <a:latin typeface="cinnamon cake" pitchFamily="2" charset="0"/>
              </a:rPr>
              <a:t>Who </a:t>
            </a:r>
            <a:r>
              <a:rPr lang="en-US" sz="2400" u="sng" dirty="0">
                <a:solidFill>
                  <a:srgbClr val="C00000"/>
                </a:solidFill>
                <a:latin typeface="cinnamon cake" pitchFamily="2" charset="0"/>
              </a:rPr>
              <a:t>looks</a:t>
            </a:r>
            <a:r>
              <a:rPr lang="en-US" sz="2400" dirty="0">
                <a:solidFill>
                  <a:srgbClr val="C00000"/>
                </a:solidFill>
                <a:latin typeface="cinnamon cake" pitchFamily="2" charset="0"/>
              </a:rPr>
              <a:t> more 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cinnamon cake" pitchFamily="2" charset="0"/>
              </a:rPr>
              <a:t>		   confident?</a:t>
            </a:r>
          </a:p>
          <a:p>
            <a:pPr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pic>
        <p:nvPicPr>
          <p:cNvPr id="31746" name="Picture 2" descr="http://drstephanie.typepad.com/.a/6a0112796e284628a401156f7fd5d3970b-32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267200"/>
            <a:ext cx="1682777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fanartexhibit.files.wordpress.com/2008/09/superman_reboo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6508" y="3733800"/>
            <a:ext cx="1827492" cy="292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4010891" y="5758295"/>
            <a:ext cx="1752600" cy="6477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1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a1qNrl2wBiw/TVmEjEzp_XI/AAAAAAAAAV8/DMgtABlXuTI/s1600/wall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77200" cy="614636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4800" b="1" dirty="0">
              <a:solidFill>
                <a:srgbClr val="C00000"/>
              </a:solidFill>
              <a:latin typeface="cinnamon cake" pitchFamily="2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  <a:p>
            <a:pPr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innamon cake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418" y="22167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innamon cake" pitchFamily="2" charset="0"/>
              </a:rPr>
              <a:t>The </a:t>
            </a:r>
            <a:endParaRPr lang="en-US" sz="2800" b="1" dirty="0">
              <a:latin typeface="cinnamon cake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09599"/>
            <a:ext cx="8305800" cy="2373525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600" b="1" dirty="0" smtClean="0">
                <a:solidFill>
                  <a:srgbClr val="C00000"/>
                </a:solidFill>
                <a:latin typeface="cinnamon cake" pitchFamily="2" charset="0"/>
              </a:rPr>
              <a:t>7 Habits of Healthy Kids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innamon cak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5728632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Video clip and Dojo behavior sort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5473" y="3657600"/>
            <a:ext cx="497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Video refresher!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2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1721</Words>
  <Application>Microsoft Office PowerPoint</Application>
  <PresentationFormat>On-screen Show (4:3)</PresentationFormat>
  <Paragraphs>603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 PPT- UPDATED AUG. 2014</dc:title>
  <dc:creator>Mayweather, Brittany</dc:creator>
  <cp:lastModifiedBy>Mayweather, Brittany</cp:lastModifiedBy>
  <cp:revision>57</cp:revision>
  <cp:lastPrinted>2014-07-30T15:32:28Z</cp:lastPrinted>
  <dcterms:created xsi:type="dcterms:W3CDTF">2014-07-22T02:38:31Z</dcterms:created>
  <dcterms:modified xsi:type="dcterms:W3CDTF">2014-08-20T19:33:39Z</dcterms:modified>
</cp:coreProperties>
</file>